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529" r:id="rId2"/>
    <p:sldId id="576" r:id="rId3"/>
    <p:sldId id="619" r:id="rId4"/>
    <p:sldId id="631" r:id="rId5"/>
    <p:sldId id="1498" r:id="rId6"/>
    <p:sldId id="1499" r:id="rId7"/>
    <p:sldId id="1500" r:id="rId8"/>
    <p:sldId id="638" r:id="rId9"/>
    <p:sldId id="1501" r:id="rId10"/>
    <p:sldId id="1502" r:id="rId11"/>
    <p:sldId id="610" r:id="rId12"/>
    <p:sldId id="1504" r:id="rId13"/>
    <p:sldId id="1503" r:id="rId14"/>
    <p:sldId id="621" r:id="rId15"/>
    <p:sldId id="632" r:id="rId16"/>
    <p:sldId id="633" r:id="rId17"/>
    <p:sldId id="571" r:id="rId18"/>
    <p:sldId id="628" r:id="rId19"/>
    <p:sldId id="629" r:id="rId20"/>
    <p:sldId id="641" r:id="rId21"/>
    <p:sldId id="642" r:id="rId22"/>
    <p:sldId id="643" r:id="rId23"/>
    <p:sldId id="644" r:id="rId24"/>
    <p:sldId id="654" r:id="rId25"/>
    <p:sldId id="655" r:id="rId26"/>
    <p:sldId id="656" r:id="rId27"/>
    <p:sldId id="622" r:id="rId28"/>
    <p:sldId id="634" r:id="rId29"/>
    <p:sldId id="636" r:id="rId30"/>
    <p:sldId id="637" r:id="rId31"/>
    <p:sldId id="662" r:id="rId32"/>
    <p:sldId id="652" r:id="rId33"/>
    <p:sldId id="663" r:id="rId34"/>
    <p:sldId id="624" r:id="rId35"/>
    <p:sldId id="664" r:id="rId36"/>
    <p:sldId id="665" r:id="rId37"/>
    <p:sldId id="666" r:id="rId38"/>
    <p:sldId id="1489" r:id="rId39"/>
    <p:sldId id="667" r:id="rId40"/>
    <p:sldId id="1497" r:id="rId41"/>
    <p:sldId id="1483" r:id="rId42"/>
    <p:sldId id="1491" r:id="rId43"/>
    <p:sldId id="1484" r:id="rId44"/>
    <p:sldId id="1479" r:id="rId45"/>
    <p:sldId id="1467" r:id="rId46"/>
    <p:sldId id="1480" r:id="rId47"/>
    <p:sldId id="1460" r:id="rId48"/>
    <p:sldId id="1493" r:id="rId49"/>
    <p:sldId id="1494" r:id="rId50"/>
    <p:sldId id="1496" r:id="rId51"/>
    <p:sldId id="1495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416"/>
    <a:srgbClr val="0000FF"/>
    <a:srgbClr val="1E177C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66"/>
    <p:restoredTop sz="76309" autoAdjust="0"/>
  </p:normalViewPr>
  <p:slideViewPr>
    <p:cSldViewPr>
      <p:cViewPr>
        <p:scale>
          <a:sx n="97" d="100"/>
          <a:sy n="97" d="100"/>
        </p:scale>
        <p:origin x="20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88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749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593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10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891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415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14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737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252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9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851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571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00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1110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831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2864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38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938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26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859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883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327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48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Encryption has to be probabilistic.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16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107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44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592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Proof by </a:t>
            </a:r>
            <a:r>
              <a:rPr lang="en-US" baseline="0" dirty="0" err="1"/>
              <a:t>hybrud</a:t>
            </a:r>
            <a:r>
              <a:rPr lang="en-US" baseline="0" dirty="0"/>
              <a:t> argument</a:t>
            </a:r>
          </a:p>
          <a:p>
            <a:pPr marL="228600" indent="-228600">
              <a:buAutoNum type="arabicPeriod"/>
            </a:pPr>
            <a:r>
              <a:rPr lang="en-US" baseline="0" dirty="0"/>
              <a:t>It is crucial that this is a public key scheme.  For secret key schemes this theorem is simply not true. Think one-time 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61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1808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9796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4800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09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567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2368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6802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1960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783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010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37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35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7078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982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9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8051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0496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2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4241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9762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5306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5399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2023-09-27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1.png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2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8.jpe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8.jpe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3.jpg"/><Relationship Id="rId4" Type="http://schemas.openxmlformats.org/officeDocument/2006/relationships/image" Target="../media/image8.jpe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7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5" Type="http://schemas.openxmlformats.org/officeDocument/2006/relationships/image" Target="../media/image290.png"/><Relationship Id="rId4" Type="http://schemas.openxmlformats.org/officeDocument/2006/relationships/image" Target="../media/image28.pn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21.png"/><Relationship Id="rId7" Type="http://schemas.openxmlformats.org/officeDocument/2006/relationships/image" Target="../media/image370.png"/><Relationship Id="rId12" Type="http://schemas.openxmlformats.org/officeDocument/2006/relationships/image" Target="../media/image4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22.png"/><Relationship Id="rId9" Type="http://schemas.openxmlformats.org/officeDocument/2006/relationships/image" Target="../media/image390.png"/><Relationship Id="rId14" Type="http://schemas.openxmlformats.org/officeDocument/2006/relationships/image" Target="../media/image4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40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520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22.png"/><Relationship Id="rId9" Type="http://schemas.openxmlformats.org/officeDocument/2006/relationships/image" Target="../media/image5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56.png"/><Relationship Id="rId5" Type="http://schemas.openxmlformats.org/officeDocument/2006/relationships/image" Target="../media/image460.png"/><Relationship Id="rId10" Type="http://schemas.openxmlformats.org/officeDocument/2006/relationships/image" Target="../media/image511.png"/><Relationship Id="rId4" Type="http://schemas.openxmlformats.org/officeDocument/2006/relationships/image" Target="../media/image22.png"/><Relationship Id="rId9" Type="http://schemas.openxmlformats.org/officeDocument/2006/relationships/image" Target="../media/image5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340.png"/><Relationship Id="rId4" Type="http://schemas.openxmlformats.org/officeDocument/2006/relationships/image" Target="../media/image3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0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65.png"/><Relationship Id="rId9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7.jpe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8.jpeg"/><Relationship Id="rId9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850.png"/><Relationship Id="rId4" Type="http://schemas.openxmlformats.org/officeDocument/2006/relationships/image" Target="../media/image8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4.png"/><Relationship Id="rId4" Type="http://schemas.openxmlformats.org/officeDocument/2006/relationships/image" Target="../media/image48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7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Inverter: Estimating p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/>
              <p:nvPr/>
            </p:nvSpPr>
            <p:spPr>
              <a:xfrm>
                <a:off x="671373" y="1083432"/>
                <a:ext cx="8308976" cy="1025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expected number of events that occur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73" y="1083432"/>
                <a:ext cx="8308976" cy="1025794"/>
              </a:xfrm>
              <a:prstGeom prst="rect">
                <a:avLst/>
              </a:prstGeom>
              <a:blipFill>
                <a:blip r:embed="rId3"/>
                <a:stretch>
                  <a:fillRect l="-1067" t="-4878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/>
              <p:nvPr/>
            </p:nvSpPr>
            <p:spPr>
              <a:xfrm>
                <a:off x="683568" y="2235383"/>
                <a:ext cx="8308976" cy="638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variance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35383"/>
                <a:ext cx="8308976" cy="638957"/>
              </a:xfrm>
              <a:prstGeom prst="rect">
                <a:avLst/>
              </a:prstGeom>
              <a:blipFill>
                <a:blip r:embed="rId4"/>
                <a:stretch>
                  <a:fillRect l="-106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F6230B-DA89-D9B9-8BDA-3A488AE4481E}"/>
                  </a:ext>
                </a:extLst>
              </p:cNvPr>
              <p:cNvSpPr/>
              <p:nvPr/>
            </p:nvSpPr>
            <p:spPr>
              <a:xfrm>
                <a:off x="683568" y="3068960"/>
                <a:ext cx="8308976" cy="12320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By an application of Chebyshev, we have</a:t>
                </a:r>
              </a:p>
              <a:p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𝑚𝑎𝑗𝑜𝑟𝑖𝑡𝑦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𝑑𝑒𝑐𝑖𝑠𝑖𝑜𝑛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𝑖𝑛𝑐𝑜𝑟𝑟𝑒𝑐𝑡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50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𝑛𝑝</m:t>
                                    </m:r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50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7F6230B-DA89-D9B9-8BDA-3A488AE448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68960"/>
                <a:ext cx="8308976" cy="1232069"/>
              </a:xfrm>
              <a:prstGeom prst="rect">
                <a:avLst/>
              </a:prstGeom>
              <a:blipFill>
                <a:blip r:embed="rId5"/>
                <a:stretch>
                  <a:fillRect l="-1069" t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34D693-82CF-F50F-7562-4E2029121CDC}"/>
                  </a:ext>
                </a:extLst>
              </p:cNvPr>
              <p:cNvSpPr/>
              <p:nvPr/>
            </p:nvSpPr>
            <p:spPr>
              <a:xfrm>
                <a:off x="683568" y="4573195"/>
                <a:ext cx="8308976" cy="9855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By an application of union bound, we have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𝑜𝑛𝑒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𝑡h𝑒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𝑖𝑛𝑐𝑜𝑟𝑟𝑒𝑐𝑡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=1/50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C34D693-82CF-F50F-7562-4E2029121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573195"/>
                <a:ext cx="8308976" cy="985526"/>
              </a:xfrm>
              <a:prstGeom prst="rect">
                <a:avLst/>
              </a:prstGeom>
              <a:blipFill>
                <a:blip r:embed="rId6"/>
                <a:stretch>
                  <a:fillRect l="-1069" t="-5128"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70EB61-2E44-C2FB-5B69-2E62DE804F33}"/>
                  </a:ext>
                </a:extLst>
              </p:cNvPr>
              <p:cNvSpPr/>
              <p:nvPr/>
            </p:nvSpPr>
            <p:spPr>
              <a:xfrm>
                <a:off x="683568" y="5774568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sz="2400" dirty="0"/>
                  <a:t> The inverter outputs the correct inverse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170EB61-2E44-C2FB-5B69-2E62DE804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74568"/>
                <a:ext cx="8308976" cy="461665"/>
              </a:xfrm>
              <a:prstGeom prst="rect">
                <a:avLst/>
              </a:prstGeom>
              <a:blipFill>
                <a:blip r:embed="rId7"/>
                <a:stretch>
                  <a:fillRect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07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Coding-Theoretic View of GL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55576" y="1772816"/>
                <a:ext cx="8712968" cy="8672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dirty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d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{0,1}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2400" dirty="0"/>
                  <a:t>  can be viewed as a highly redundant, exponentially long encoding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  =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the Hadamard code</a:t>
                </a:r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772816"/>
                <a:ext cx="8712968" cy="867225"/>
              </a:xfrm>
              <a:prstGeom prst="rect">
                <a:avLst/>
              </a:prstGeom>
              <a:blipFill>
                <a:blip r:embed="rId3"/>
                <a:stretch>
                  <a:fillRect l="-1017" t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ACFC5E-4897-3749-8BA5-0904C9A37A17}"/>
                  </a:ext>
                </a:extLst>
              </p:cNvPr>
              <p:cNvSpPr/>
              <p:nvPr/>
            </p:nvSpPr>
            <p:spPr>
              <a:xfrm>
                <a:off x="772054" y="2995691"/>
                <a:ext cx="871296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 can be thought of as providing access to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noisy</a:t>
                </a:r>
                <a:r>
                  <a:rPr lang="en-US" sz="2400" dirty="0"/>
                  <a:t> codeword.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ACFC5E-4897-3749-8BA5-0904C9A37A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54" y="2995691"/>
                <a:ext cx="8712968" cy="830997"/>
              </a:xfrm>
              <a:prstGeom prst="rect">
                <a:avLst/>
              </a:prstGeom>
              <a:blipFill>
                <a:blip r:embed="rId4"/>
                <a:stretch>
                  <a:fillRect l="-101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2871BC-EDBF-0243-B4B1-D9303D5C618A}"/>
                  </a:ext>
                </a:extLst>
              </p:cNvPr>
              <p:cNvSpPr/>
              <p:nvPr/>
            </p:nvSpPr>
            <p:spPr>
              <a:xfrm>
                <a:off x="827584" y="5301208"/>
                <a:ext cx="8712968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real proof =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local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list-decoding algorithm </a:t>
                </a:r>
                <a:r>
                  <a:rPr lang="en-US" sz="2400" dirty="0"/>
                  <a:t>for Hadamard code with error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−1/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F2871BC-EDBF-0243-B4B1-D9303D5C6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01208"/>
                <a:ext cx="8712968" cy="983218"/>
              </a:xfrm>
              <a:prstGeom prst="rect">
                <a:avLst/>
              </a:prstGeom>
              <a:blipFill>
                <a:blip r:embed="rId5"/>
                <a:stretch>
                  <a:fillRect l="-1164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5587E4-0546-1A46-A023-1015F78B51DB}"/>
                  </a:ext>
                </a:extLst>
              </p:cNvPr>
              <p:cNvSpPr/>
              <p:nvPr/>
            </p:nvSpPr>
            <p:spPr>
              <a:xfrm>
                <a:off x="772054" y="4114561"/>
                <a:ext cx="8712968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What we proved =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unique decoding </a:t>
                </a:r>
                <a:r>
                  <a:rPr lang="en-US" sz="2400" dirty="0"/>
                  <a:t>algorithm for Hadamard code with error rate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15587E4-0546-1A46-A023-1015F78B5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54" y="4114561"/>
                <a:ext cx="8712968" cy="983218"/>
              </a:xfrm>
              <a:prstGeom prst="rect">
                <a:avLst/>
              </a:prstGeom>
              <a:blipFill>
                <a:blip r:embed="rId6"/>
                <a:stretch>
                  <a:fillRect l="-1019" t="-5195" b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CAB30F63-BB4E-D923-96B5-05B54C499753}"/>
              </a:ext>
            </a:extLst>
          </p:cNvPr>
          <p:cNvSpPr/>
          <p:nvPr/>
        </p:nvSpPr>
        <p:spPr>
          <a:xfrm>
            <a:off x="2915816" y="5373216"/>
            <a:ext cx="64807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3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GL as Randomness Extraction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55576" y="1556792"/>
                <a:ext cx="784887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Randomness extractor</a:t>
                </a:r>
                <a:r>
                  <a:rPr lang="en-US" sz="2400" dirty="0"/>
                  <a:t>:  You get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-bit string from a “source” (probability distribution) with large (min-)entropy, say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/2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 Can you run a </a:t>
                </a:r>
                <a:r>
                  <a:rPr lang="en-US" sz="2400" i="1" dirty="0"/>
                  <a:t>deterministic</a:t>
                </a:r>
                <a:r>
                  <a:rPr lang="en-US" sz="2400" dirty="0"/>
                  <a:t> procedure that outputs a single, nearly uniformly random, bit?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556792"/>
                <a:ext cx="7848872" cy="1569660"/>
              </a:xfrm>
              <a:prstGeom prst="rect">
                <a:avLst/>
              </a:prstGeom>
              <a:blipFill>
                <a:blip r:embed="rId3"/>
                <a:stretch>
                  <a:fillRect l="-1292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3350814-E854-404A-3B4C-0D943668058C}"/>
              </a:ext>
            </a:extLst>
          </p:cNvPr>
          <p:cNvSpPr/>
          <p:nvPr/>
        </p:nvSpPr>
        <p:spPr>
          <a:xfrm>
            <a:off x="755576" y="3308791"/>
            <a:ext cx="78488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This is impossible. 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51BE4B-95EF-6AF1-588A-64A73061DB14}"/>
              </a:ext>
            </a:extLst>
          </p:cNvPr>
          <p:cNvSpPr/>
          <p:nvPr/>
        </p:nvSpPr>
        <p:spPr>
          <a:xfrm>
            <a:off x="732452" y="4022703"/>
            <a:ext cx="78488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But possible given a short, truly random, “seed”. Leads to an entire theory of randomness extraction.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994F27-CFF3-8CA4-14A8-C7AAB4C12202}"/>
                  </a:ext>
                </a:extLst>
              </p:cNvPr>
              <p:cNvSpPr/>
              <p:nvPr/>
            </p:nvSpPr>
            <p:spPr>
              <a:xfrm>
                <a:off x="724136" y="5049398"/>
                <a:ext cx="784887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Back to our setting… the distribution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/>
                  <a:t> conditioned 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does not have any entropy (since f is a permutation) but it does have “computational entropy”. Can we extract a computationally random bit from it? This is what GL does!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0994F27-CFF3-8CA4-14A8-C7AAB4C12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36" y="5049398"/>
                <a:ext cx="7848872" cy="1569660"/>
              </a:xfrm>
              <a:prstGeom prst="rect">
                <a:avLst/>
              </a:prstGeom>
              <a:blipFill>
                <a:blip r:embed="rId4"/>
                <a:stretch>
                  <a:fillRect l="-1294" t="-2400" r="-1618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98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501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321297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65023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E795AF21-7A69-4E4B-BA59-5ADD3EA298EE}"/>
              </a:ext>
            </a:extLst>
          </p:cNvPr>
          <p:cNvSpPr/>
          <p:nvPr/>
        </p:nvSpPr>
        <p:spPr>
          <a:xfrm>
            <a:off x="1275098" y="1942346"/>
            <a:ext cx="914400" cy="6126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5157192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26" name="Rectangle 63">
            <a:extLst>
              <a:ext uri="{FF2B5EF4-FFF2-40B4-BE49-F238E27FC236}">
                <a16:creationId xmlns:a16="http://schemas.microsoft.com/office/drawing/2014/main" id="{7F0F460C-B94A-A242-B8F7-BBF8CE469367}"/>
              </a:ext>
            </a:extLst>
          </p:cNvPr>
          <p:cNvSpPr txBox="1">
            <a:spLocks noChangeArrowheads="1"/>
          </p:cNvSpPr>
          <p:nvPr/>
        </p:nvSpPr>
        <p:spPr>
          <a:xfrm>
            <a:off x="1768302" y="1034734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symmetric encryption)</a:t>
            </a:r>
          </a:p>
        </p:txBody>
      </p:sp>
    </p:spTree>
    <p:extLst>
      <p:ext uri="{BB962C8B-B14F-4D97-AF65-F5344CB8AC3E}">
        <p14:creationId xmlns:p14="http://schemas.microsoft.com/office/powerpoint/2010/main" val="424367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28800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B3065F1-3728-774F-A7AA-77ABDFE9B0C3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924944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Physical Exchange of Keys is Clunky and Impractical:</a:t>
            </a:r>
            <a:endParaRPr lang="en-US" sz="2800" dirty="0">
              <a:solidFill>
                <a:srgbClr val="FF0000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FF686D56-F46D-0F45-B361-5289428608D5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392905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What if Alice and Bob have never met in person?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6C16C96A-F7AA-E747-B55E-A6E0357A099A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64913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Even so, what if they need to refresh their keys?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Too expensive and cumbersome: </a:t>
                </a:r>
                <a:b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</a:b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Each user will need to store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keys, too expensive!</a:t>
                </a:r>
              </a:p>
            </p:txBody>
          </p:sp>
        </mc:Choice>
        <mc:Fallback xmlns="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blipFill>
                <a:blip r:embed="rId3"/>
                <a:stretch>
                  <a:fillRect l="-1242" t="-2469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544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268340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12066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4869160"/>
            <a:ext cx="8133275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 Can Alice and Bob, who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never previously met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exchange messages securely?</a:t>
            </a:r>
          </a:p>
        </p:txBody>
      </p:sp>
    </p:spTree>
    <p:extLst>
      <p:ext uri="{BB962C8B-B14F-4D97-AF65-F5344CB8AC3E}">
        <p14:creationId xmlns:p14="http://schemas.microsoft.com/office/powerpoint/2010/main" val="223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Next Few Lectures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4967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Key Agreement and Public-key Encryption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</a:t>
            </a:r>
            <a:b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	Definition and Properties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830197" y="2492896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Constructions</a:t>
            </a:r>
            <a:endParaRPr lang="en-US" altLang="en-US" sz="2400" u="sng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1173723" y="4084996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1173723" y="4949092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384424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5949280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24465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5637167" y="270284"/>
            <a:ext cx="3183305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 (1974)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9A415-18D9-3C45-9505-F9193B4A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1"/>
          <a:stretch/>
        </p:blipFill>
        <p:spPr>
          <a:xfrm>
            <a:off x="0" y="0"/>
            <a:ext cx="5563696" cy="518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89127-6AFE-854E-A5DE-DD4B87A8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65770"/>
          <a:stretch/>
        </p:blipFill>
        <p:spPr>
          <a:xfrm>
            <a:off x="109016" y="5358066"/>
            <a:ext cx="5271537" cy="1513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77A3F-FCAF-3F48-BCF7-30DDFFED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13250" b="35300"/>
          <a:stretch/>
        </p:blipFill>
        <p:spPr>
          <a:xfrm>
            <a:off x="5431553" y="1313384"/>
            <a:ext cx="3712447" cy="46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blipFill>
                <a:blip r:embed="rId5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  <a:blipFill>
                <a:blip r:embed="rId8"/>
                <a:stretch>
                  <a:fillRect l="-155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  <a:blipFill>
                <a:blip r:embed="rId9"/>
                <a:stretch>
                  <a:fillRect l="-187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6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Goldreich-Levin (GL)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556792"/>
            <a:ext cx="7920880" cy="36724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/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{0,1}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→{0,1}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/>
                  <a:t> where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D16E9A6-C600-9646-9A0B-26FE67DB1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776591"/>
                <a:ext cx="7905927" cy="461665"/>
              </a:xfrm>
              <a:prstGeom prst="rect">
                <a:avLst/>
              </a:prstGeom>
              <a:blipFill>
                <a:blip r:embed="rId3"/>
                <a:stretch>
                  <a:fillRect l="-11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698521" y="2924944"/>
                <a:ext cx="7905927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be a collection of predicates (one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). Then, a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random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hardcore for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400" dirty="0"/>
                  <a:t> one-way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. That is, for every one-way function F, every PPT A, there is a negligible function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1" y="2924944"/>
                <a:ext cx="7905927" cy="1569660"/>
              </a:xfrm>
              <a:prstGeom prst="rect">
                <a:avLst/>
              </a:prstGeom>
              <a:blipFill>
                <a:blip r:embed="rId4"/>
                <a:stretch>
                  <a:fillRect l="-1122" t="-1600" r="-801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069C04-34A8-C043-8C59-7679448C1659}"/>
                  </a:ext>
                </a:extLst>
              </p:cNvPr>
              <p:cNvSpPr/>
              <p:nvPr/>
            </p:nvSpPr>
            <p:spPr>
              <a:xfrm>
                <a:off x="1331640" y="2348880"/>
                <a:ext cx="5446299" cy="462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:r>
                  <a:rPr lang="en-US" sz="2400" dirty="0">
                    <a:solidFill>
                      <a:prstClr val="black"/>
                    </a:solidFill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4069C04-34A8-C043-8C59-7679448C1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2348880"/>
                <a:ext cx="5446299" cy="462947"/>
              </a:xfrm>
              <a:prstGeom prst="rect">
                <a:avLst/>
              </a:prstGeom>
              <a:blipFill>
                <a:blip r:embed="rId5"/>
                <a:stretch>
                  <a:fillRect t="-124324" b="-19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08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There is a common number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w.h.p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.) 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blipFill>
                <a:blip r:embed="rId10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Alice and Bob can detect it in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and they set it as their shared key.</a:t>
                </a: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blipFill>
                <a:blip r:embed="rId11"/>
                <a:stretch>
                  <a:fillRect l="-1698" t="-6667" r="-152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BD1C44F-7A01-F949-83AB-B6CCCAF681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4" t="16519" r="7640"/>
          <a:stretch/>
        </p:blipFill>
        <p:spPr>
          <a:xfrm>
            <a:off x="8088658" y="4898936"/>
            <a:ext cx="713641" cy="8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830992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long does it take 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Eve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compute the shared key?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She knows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𝑗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but she needs to invert the OWF. Assuming the OWF is very strong,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time!</a:t>
                </a:r>
              </a:p>
            </p:txBody>
          </p:sp>
        </mc:Choice>
        <mc:Fallback xmlns="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blipFill>
                <a:blip r:embed="rId10"/>
                <a:stretch>
                  <a:fillRect l="-1398" t="-6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5226124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Problem: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Only protects against quadratic-time Eves (still an excellent idea)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B2BC0A-FDDA-884A-B7DD-E1CE09EB7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574433"/>
            <a:ext cx="842945" cy="8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DF2CB-D01D-EA40-82E7-B50F9B090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0" y="649160"/>
            <a:ext cx="3874435" cy="5300120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908720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Diffie &amp; Hellman 1976 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556791"/>
            <a:ext cx="5004048" cy="898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Marked the birth of public-key cryptography.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98C36739-4900-694E-9C7F-B24C704AE0F9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708920"/>
            <a:ext cx="4824536" cy="13303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Diffie-Hellman key exchange (conjectured to be secure against all poly-time attackers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unlike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Merkle).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4212543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albeit with different groups than what DH had in mind.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92AFADB-9008-3C49-96F6-8D94A8FA5B6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733256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2015</a:t>
            </a:r>
          </a:p>
        </p:txBody>
      </p:sp>
    </p:spTree>
    <p:extLst>
      <p:ext uri="{BB962C8B-B14F-4D97-AF65-F5344CB8AC3E}">
        <p14:creationId xmlns:p14="http://schemas.microsoft.com/office/powerpoint/2010/main" val="10540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5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Rivest, Shamir &amp; </a:t>
            </a:r>
            <a:r>
              <a:rPr lang="en-US" sz="2800" b="1" dirty="0" err="1">
                <a:latin typeface="+mn-lt"/>
                <a:ea typeface="American Typewriter" charset="0"/>
                <a:cs typeface="American Typewriter" charset="0"/>
              </a:rPr>
              <a:t>Adleman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1978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132856"/>
            <a:ext cx="5004048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RSA trapdoor permutation, public-key encryption and digital signatures.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01008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RSA Signatures 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in essentially the original form it was invented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157192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7650D-2D91-D24E-AEB5-7FBD0D55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15639"/>
            <a:ext cx="3960440" cy="53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836712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Goldwasser &amp; Micali 1982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3"/>
            <a:ext cx="5004048" cy="18722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“Probabilistic Encryption”: defined what is now the gold-standard of security for public-key encryption (two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equivalent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defs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: indistinguishability and semantic security) 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73016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GM-encryption: based on the difficulty of the quadratic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problem, the first homomorphic encryption.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5301208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E498-4CD2-FD48-B18E-2EE21C7F2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7" b="16661"/>
          <a:stretch/>
        </p:blipFill>
        <p:spPr>
          <a:xfrm>
            <a:off x="277424" y="829308"/>
            <a:ext cx="3646504" cy="5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116632"/>
            <a:ext cx="7632848" cy="836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The Secret History of Public-key 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C284C-D072-014A-8BC6-5FE760E2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200" r="12988" b="15981"/>
          <a:stretch/>
        </p:blipFill>
        <p:spPr>
          <a:xfrm>
            <a:off x="899592" y="2276872"/>
            <a:ext cx="6768752" cy="4104456"/>
          </a:xfrm>
          <a:prstGeom prst="rect">
            <a:avLst/>
          </a:prstGeom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01D832CD-A5C6-3042-BA4E-22E2602A32A1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764704"/>
            <a:ext cx="7920880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Claimed to be invented in secret in early 1970s at the GCHQ (British NSA) by James Ellis, Clifford Cocks and Malcolm Williamson.</a:t>
            </a:r>
          </a:p>
        </p:txBody>
      </p:sp>
    </p:spTree>
    <p:extLst>
      <p:ext uri="{BB962C8B-B14F-4D97-AF65-F5344CB8AC3E}">
        <p14:creationId xmlns:p14="http://schemas.microsoft.com/office/powerpoint/2010/main" val="34536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9500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3187462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624718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F3E7856E-9826-6249-835A-47B856145498}"/>
              </a:ext>
            </a:extLst>
          </p:cNvPr>
          <p:cNvSpPr txBox="1">
            <a:spLocks noChangeArrowheads="1"/>
          </p:cNvSpPr>
          <p:nvPr/>
        </p:nvSpPr>
        <p:spPr>
          <a:xfrm>
            <a:off x="1782552" y="1012276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</a:t>
            </a:r>
            <a:r>
              <a:rPr lang="en-US" sz="2800" b="1" i="1" dirty="0">
                <a:latin typeface="+mn-lt"/>
                <a:ea typeface="American Typewriter" charset="0"/>
                <a:cs typeface="American Typewriter" charset="0"/>
              </a:rPr>
              <a:t>a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symmetric encryption)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EC4F56FE-BBFE-0F44-B5AB-0D9043A1B733}"/>
              </a:ext>
            </a:extLst>
          </p:cNvPr>
          <p:cNvSpPr txBox="1">
            <a:spLocks noChangeArrowheads="1"/>
          </p:cNvSpPr>
          <p:nvPr/>
        </p:nvSpPr>
        <p:spPr>
          <a:xfrm>
            <a:off x="2989594" y="4869160"/>
            <a:ext cx="4475820" cy="5355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Anyone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 can encrypt to Bob.</a:t>
            </a: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E6928C38-D5D6-C045-909A-89C8D0EB0898}"/>
              </a:ext>
            </a:extLst>
          </p:cNvPr>
          <p:cNvSpPr txBox="1">
            <a:spLocks noChangeArrowheads="1"/>
          </p:cNvSpPr>
          <p:nvPr/>
        </p:nvSpPr>
        <p:spPr>
          <a:xfrm>
            <a:off x="2976499" y="5546596"/>
            <a:ext cx="5757011" cy="5383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Bob, and only Bob, can decrypt.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2F4A96DD-4BA8-C44F-8911-29B1CF2F3529}"/>
              </a:ext>
            </a:extLst>
          </p:cNvPr>
          <p:cNvSpPr txBox="1">
            <a:spLocks noChangeArrowheads="1"/>
          </p:cNvSpPr>
          <p:nvPr/>
        </p:nvSpPr>
        <p:spPr>
          <a:xfrm>
            <a:off x="1403648" y="4725144"/>
            <a:ext cx="1370076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GOAL: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8073F-B652-F844-9E88-30B63D667D57}"/>
              </a:ext>
            </a:extLst>
          </p:cNvPr>
          <p:cNvSpPr/>
          <p:nvPr/>
        </p:nvSpPr>
        <p:spPr>
          <a:xfrm>
            <a:off x="2627784" y="4509120"/>
            <a:ext cx="144016" cy="2133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59793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2737755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175011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E6B287B0-0B4B-F848-8EA5-27A9ABABD3BC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3140968"/>
            <a:ext cx="6513603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❶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generates a pair of keys, a public key </a:t>
            </a:r>
            <a:r>
              <a:rPr lang="en-US" sz="2800" b="1" dirty="0" err="1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and a private (or secret) key </a:t>
            </a:r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3F2F16F3-8836-914B-8620-A26799144407}"/>
              </a:ext>
            </a:extLst>
          </p:cNvPr>
          <p:cNvSpPr txBox="1">
            <a:spLocks noChangeArrowheads="1"/>
          </p:cNvSpPr>
          <p:nvPr/>
        </p:nvSpPr>
        <p:spPr>
          <a:xfrm>
            <a:off x="466597" y="5339924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❸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Alice encrypts m to Bob using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323DC680-5520-A247-86CD-0AC1796E33F2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4624792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❷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“publishes”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and keeps 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himself.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63">
            <a:extLst>
              <a:ext uri="{FF2B5EF4-FFF2-40B4-BE49-F238E27FC236}">
                <a16:creationId xmlns:a16="http://schemas.microsoft.com/office/drawing/2014/main" id="{F91B76D4-4311-8948-8463-574DC8F5FD89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6136960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❹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decrypts using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k</a:t>
            </a:r>
            <a:endParaRPr lang="en-US" sz="2800" dirty="0">
              <a:solidFill>
                <a:srgbClr val="0000FF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BBC040D-DBFA-2640-8E5F-75771FA1DEF3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2255697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DCF557-996C-A64D-BB6A-B8E1BD08A931}"/>
              </a:ext>
            </a:extLst>
          </p:cNvPr>
          <p:cNvGrpSpPr/>
          <p:nvPr/>
        </p:nvGrpSpPr>
        <p:grpSpPr>
          <a:xfrm>
            <a:off x="107504" y="188640"/>
            <a:ext cx="1606616" cy="1923177"/>
            <a:chOff x="439281" y="332520"/>
            <a:chExt cx="1606616" cy="1923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32679C-66D1-9242-A12D-9D74D9001C3E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E50AE9-B6F7-0D44-AD18-38BD9FC1F354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8EC1AF-B4D7-874A-B068-0CA393BA9988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9CC59E-99FB-1748-9905-4AC9150348D1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D303CE-3E8D-8142-96A1-CE415BFFF5D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A6C21D-3767-2745-B637-8572C33C9652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A4E6C1-E3E9-AC42-9919-1B3F146C270E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3">
              <a:extLst>
                <a:ext uri="{FF2B5EF4-FFF2-40B4-BE49-F238E27FC236}">
                  <a16:creationId xmlns:a16="http://schemas.microsoft.com/office/drawing/2014/main" id="{7F8D6FA1-966D-5F42-82E0-522BA900E58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9AC7BA42-BA00-5946-BC2A-BF108D4D6D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Dec(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blipFill>
                <a:blip r:embed="rId6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2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/>
      <p:bldP spid="19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PPT Key generation algorithm generates a public-private key pair.</a:t>
                </a:r>
              </a:p>
            </p:txBody>
          </p:sp>
        </mc:Choice>
        <mc:Fallback xmlns="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Encryption algorithm uses the public key to encrypt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blipFill>
                <a:blip r:embed="rId4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Decryption algorithm uses the private key to decrypt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blipFill>
                <a:blip r:embed="rId5"/>
                <a:stretch>
                  <a:fillRect l="-1220" r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b="1" i="1" dirty="0">
                    <a:ea typeface="Cambria Math" panose="02040503050406030204" pitchFamily="18" charset="0"/>
                    <a:cs typeface="American Typewriter" charset="0"/>
                  </a:rPr>
                  <a:t>Correctness: </a:t>
                </a:r>
                <a:r>
                  <a:rPr lang="en-US" sz="2800" dirty="0">
                    <a:ea typeface="Cambria Math" panose="02040503050406030204" pitchFamily="18" charset="0"/>
                    <a:cs typeface="American Typewriter" charset="0"/>
                  </a:rPr>
                  <a:t>For all pk, sk, m: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American Typewriter" charset="0"/>
                                <a:cs typeface="American Typewriter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blipFill>
                <a:blip r:embed="rId6"/>
                <a:stretch>
                  <a:fillRect l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50BE6C3-D527-1443-8D2D-8A413CC1946F}"/>
              </a:ext>
            </a:extLst>
          </p:cNvPr>
          <p:cNvSpPr/>
          <p:nvPr/>
        </p:nvSpPr>
        <p:spPr>
          <a:xfrm>
            <a:off x="467544" y="1844824"/>
            <a:ext cx="144016" cy="371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i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merican Typewriter" charset="0"/>
                  </a:rPr>
                  <a:t>A triple of PPT algorithms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𝐺𝑒𝑛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blipFill>
                <a:blip r:embed="rId7"/>
                <a:stretch>
                  <a:fillRect l="-137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11C1C1EC-B91D-5049-8DF4-4454D1BE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71" y="194726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6035F-4A09-9847-9BA5-78B56BBA4FFB}"/>
              </a:ext>
            </a:extLst>
          </p:cNvPr>
          <p:cNvCxnSpPr>
            <a:cxnSpLocks/>
          </p:cNvCxnSpPr>
          <p:nvPr/>
        </p:nvCxnSpPr>
        <p:spPr>
          <a:xfrm>
            <a:off x="7740352" y="422054"/>
            <a:ext cx="69597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2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3F7DC001-00DD-BB4D-BE54-4838082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39" y="19472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92C1F092-C0A4-AF4F-A486-9D9D56A3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12" y="177908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DE8E081D-744E-814A-A975-ED34F89E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92" y="3069105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A1F90C4-8D8E-0843-B3C8-2A610AE7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69" y="4358403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GL Theorem: Alternative Interpretation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0898BE-6B79-934B-BBD3-7AC0197B8511}"/>
              </a:ext>
            </a:extLst>
          </p:cNvPr>
          <p:cNvSpPr/>
          <p:nvPr/>
        </p:nvSpPr>
        <p:spPr>
          <a:xfrm>
            <a:off x="683568" y="1556792"/>
            <a:ext cx="7920880" cy="367240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/>
              <p:nvPr/>
            </p:nvSpPr>
            <p:spPr>
              <a:xfrm>
                <a:off x="758153" y="1760619"/>
                <a:ext cx="790592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For </a:t>
                </a:r>
                <a:r>
                  <a:rPr lang="en-US" sz="2400" b="1" i="1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400" dirty="0"/>
                  <a:t> one-way function/permutation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2400" dirty="0"/>
                  <a:t>, there is a related one-way function/permutation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3CF56D4-CAE0-2A4A-B719-C46B5829F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3" y="1760619"/>
                <a:ext cx="7905927" cy="830997"/>
              </a:xfrm>
              <a:prstGeom prst="rect">
                <a:avLst/>
              </a:prstGeom>
              <a:blipFill>
                <a:blip r:embed="rId3"/>
                <a:stretch>
                  <a:fillRect l="-1122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/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5E54013-CCBE-CB44-8B5E-8C916C651D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513" y="4365104"/>
                <a:ext cx="7905927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934DE-C47D-7CB0-0A12-11E8276E950B}"/>
                  </a:ext>
                </a:extLst>
              </p:cNvPr>
              <p:cNvSpPr txBox="1"/>
              <p:nvPr/>
            </p:nvSpPr>
            <p:spPr>
              <a:xfrm>
                <a:off x="3018003" y="2787640"/>
                <a:ext cx="27180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53934DE-C47D-7CB0-0A12-11E8276E9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03" y="2787640"/>
                <a:ext cx="2718048" cy="461665"/>
              </a:xfrm>
              <a:prstGeom prst="rect">
                <a:avLst/>
              </a:prstGeom>
              <a:blipFill>
                <a:blip r:embed="rId5"/>
                <a:stretch>
                  <a:fillRect l="-465" r="-1395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F9287-D639-1502-6265-E19466E94AA2}"/>
                  </a:ext>
                </a:extLst>
              </p:cNvPr>
              <p:cNvSpPr txBox="1"/>
              <p:nvPr/>
            </p:nvSpPr>
            <p:spPr>
              <a:xfrm>
                <a:off x="793231" y="3429000"/>
                <a:ext cx="76866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which has a </a:t>
                </a:r>
                <a:r>
                  <a:rPr kumimoji="0" lang="en-US" sz="24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deterministic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hardcore predicate. In particular, the predicate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𝐵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>
                    <a:solidFill>
                      <a:prstClr val="black"/>
                    </a:solidFill>
                  </a:rPr>
                  <a:t>is hardcore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F9287-D639-1502-6265-E19466E94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31" y="3429000"/>
                <a:ext cx="7686600" cy="830997"/>
              </a:xfrm>
              <a:prstGeom prst="rect">
                <a:avLst/>
              </a:prstGeom>
              <a:blipFill>
                <a:blip r:embed="rId6"/>
                <a:stretch>
                  <a:fillRect l="-1320" t="-7576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6EE190E1-EFB9-324A-7C6B-22758DD390F8}"/>
              </a:ext>
            </a:extLst>
          </p:cNvPr>
          <p:cNvSpPr/>
          <p:nvPr/>
        </p:nvSpPr>
        <p:spPr>
          <a:xfrm>
            <a:off x="683568" y="5445224"/>
            <a:ext cx="79059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u="sng" dirty="0"/>
              <a:t>Key Point</a:t>
            </a:r>
            <a:r>
              <a:rPr lang="en-US" sz="2400" b="1" dirty="0"/>
              <a:t>:  </a:t>
            </a:r>
          </a:p>
          <a:p>
            <a:r>
              <a:rPr lang="en-US" sz="2400" b="1" dirty="0"/>
              <a:t>This statement is </a:t>
            </a:r>
            <a:r>
              <a:rPr lang="en-US" sz="2400" b="1" i="1" dirty="0">
                <a:solidFill>
                  <a:srgbClr val="FF0000"/>
                </a:solidFill>
              </a:rPr>
              <a:t>sufficient</a:t>
            </a:r>
            <a:r>
              <a:rPr lang="en-US" sz="2400" b="1" dirty="0"/>
              <a:t> to construct PRGs from any OWP. </a:t>
            </a:r>
          </a:p>
        </p:txBody>
      </p:sp>
    </p:spTree>
    <p:extLst>
      <p:ext uri="{BB962C8B-B14F-4D97-AF65-F5344CB8AC3E}">
        <p14:creationId xmlns:p14="http://schemas.microsoft.com/office/powerpoint/2010/main" val="6144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Define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9" name="Picture 8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28C90C2C-81BD-2146-B9DC-788AF861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23046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5EE732-B3CC-3A43-A26E-8C4684AC9098}"/>
              </a:ext>
            </a:extLst>
          </p:cNvPr>
          <p:cNvCxnSpPr/>
          <p:nvPr/>
        </p:nvCxnSpPr>
        <p:spPr>
          <a:xfrm>
            <a:off x="2483768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AAF63BC-B276-A94E-8F57-AB4360B1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93826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FDD428F4-6875-D74B-AF56-3579718311DC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3018950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CCA229-4360-AC49-82F6-41F07716AA9A}"/>
              </a:ext>
            </a:extLst>
          </p:cNvPr>
          <p:cNvGrpSpPr/>
          <p:nvPr/>
        </p:nvGrpSpPr>
        <p:grpSpPr>
          <a:xfrm>
            <a:off x="491018" y="976397"/>
            <a:ext cx="1606616" cy="1923177"/>
            <a:chOff x="439281" y="332520"/>
            <a:chExt cx="1606616" cy="19231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9375A7-285B-F747-BC3D-1EE75623E521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D1715E-B12B-5348-9716-A47009F7788B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4542A4-4E32-7944-B4D5-D7CF8D4FB4D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BDBED9-FEFC-CE45-903E-6D2140A80E5F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C2C5DB-7EA0-7349-83C2-7682C11B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CB5919-DF11-3043-BF47-FA37AA84BB0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4B11DC-6548-9143-BE80-E5097AA1B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63">
              <a:extLst>
                <a:ext uri="{FF2B5EF4-FFF2-40B4-BE49-F238E27FC236}">
                  <a16:creationId xmlns:a16="http://schemas.microsoft.com/office/drawing/2014/main" id="{750B1343-9A70-D448-8191-42718DDAD5D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3" name="Rectangle 63">
              <a:extLst>
                <a:ext uri="{FF2B5EF4-FFF2-40B4-BE49-F238E27FC236}">
                  <a16:creationId xmlns:a16="http://schemas.microsoft.com/office/drawing/2014/main" id="{D83F1795-F368-B746-A7A4-2F1EBE8F3E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2B8CA6-820A-A44A-AA89-3480F621C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73" y="1287445"/>
            <a:ext cx="1591291" cy="15843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5B6A1D-5C77-674D-A483-D759B1D37254}"/>
              </a:ext>
            </a:extLst>
          </p:cNvPr>
          <p:cNvSpPr/>
          <p:nvPr/>
        </p:nvSpPr>
        <p:spPr>
          <a:xfrm>
            <a:off x="611560" y="4418042"/>
            <a:ext cx="77447" cy="2273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63">
            <a:extLst>
              <a:ext uri="{FF2B5EF4-FFF2-40B4-BE49-F238E27FC236}">
                <a16:creationId xmlns:a16="http://schemas.microsoft.com/office/drawing/2014/main" id="{F1E9BAFC-8C70-E84E-B7AC-1E47A78B888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4316079"/>
            <a:ext cx="8316416" cy="55308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 knows Bob’s public key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Eve sees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polynomially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many ciphertexts</a:t>
                </a:r>
                <a:r>
                  <a:rPr lang="en-US" sz="28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of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blipFill>
                <a:blip r:embed="rId7"/>
                <a:stretch>
                  <a:fillRect l="-1524" t="-821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63">
            <a:extLst>
              <a:ext uri="{FF2B5EF4-FFF2-40B4-BE49-F238E27FC236}">
                <a16:creationId xmlns:a16="http://schemas.microsoft.com/office/drawing/2014/main" id="{A63270F6-B371-E14F-85FA-67EBE8551BC0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5906107"/>
            <a:ext cx="8316416" cy="9072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Given this: Eve should not get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any partial information 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about the set of messages.</a:t>
            </a:r>
          </a:p>
        </p:txBody>
      </p:sp>
    </p:spTree>
    <p:extLst>
      <p:ext uri="{BB962C8B-B14F-4D97-AF65-F5344CB8AC3E}">
        <p14:creationId xmlns:p14="http://schemas.microsoft.com/office/powerpoint/2010/main" val="23384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 (also called IND-CPA)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E7DB6B-A91B-6C41-9F20-9103669BE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50" y="935307"/>
            <a:ext cx="1041586" cy="1037057"/>
          </a:xfrm>
          <a:prstGeom prst="rect">
            <a:avLst/>
          </a:prstGeom>
        </p:spPr>
      </p:pic>
      <p:sp>
        <p:nvSpPr>
          <p:cNvPr id="25" name="Rectangle 63">
            <a:extLst>
              <a:ext uri="{FF2B5EF4-FFF2-40B4-BE49-F238E27FC236}">
                <a16:creationId xmlns:a16="http://schemas.microsoft.com/office/drawing/2014/main" id="{46648097-B09D-A846-9001-EE9EB414EFC3}"/>
              </a:ext>
            </a:extLst>
          </p:cNvPr>
          <p:cNvSpPr txBox="1">
            <a:spLocks noChangeArrowheads="1"/>
          </p:cNvSpPr>
          <p:nvPr/>
        </p:nvSpPr>
        <p:spPr>
          <a:xfrm>
            <a:off x="5113036" y="1746054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A345-D721-E04E-AA01-14C447721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3" y="1043558"/>
            <a:ext cx="798066" cy="945282"/>
          </a:xfrm>
          <a:prstGeom prst="rect">
            <a:avLst/>
          </a:prstGeom>
        </p:spPr>
      </p:pic>
      <p:sp>
        <p:nvSpPr>
          <p:cNvPr id="28" name="Rectangle 63">
            <a:extLst>
              <a:ext uri="{FF2B5EF4-FFF2-40B4-BE49-F238E27FC236}">
                <a16:creationId xmlns:a16="http://schemas.microsoft.com/office/drawing/2014/main" id="{58BCF7BD-CAF8-6F46-8794-16E7E857F62B}"/>
              </a:ext>
            </a:extLst>
          </p:cNvPr>
          <p:cNvSpPr txBox="1">
            <a:spLocks noChangeArrowheads="1"/>
          </p:cNvSpPr>
          <p:nvPr/>
        </p:nvSpPr>
        <p:spPr>
          <a:xfrm>
            <a:off x="794454" y="1736813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E976D8-41D0-7643-9EC2-7AE49464BC06}"/>
              </a:ext>
            </a:extLst>
          </p:cNvPr>
          <p:cNvCxnSpPr>
            <a:cxnSpLocks/>
          </p:cNvCxnSpPr>
          <p:nvPr/>
        </p:nvCxnSpPr>
        <p:spPr>
          <a:xfrm>
            <a:off x="3101156" y="2803911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/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/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BF4A1F-1B6A-904D-86A4-010DFA8BAF2F}"/>
              </a:ext>
            </a:extLst>
          </p:cNvPr>
          <p:cNvCxnSpPr>
            <a:cxnSpLocks/>
          </p:cNvCxnSpPr>
          <p:nvPr/>
        </p:nvCxnSpPr>
        <p:spPr>
          <a:xfrm flipH="1">
            <a:off x="3123772" y="3740015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/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/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/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64B04A-67CA-304C-9A93-4D0AC5E5EA68}"/>
              </a:ext>
            </a:extLst>
          </p:cNvPr>
          <p:cNvCxnSpPr>
            <a:cxnSpLocks/>
          </p:cNvCxnSpPr>
          <p:nvPr/>
        </p:nvCxnSpPr>
        <p:spPr>
          <a:xfrm>
            <a:off x="3123772" y="4892143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/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/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50E70D-71BC-9640-ADF7-1105795E253B}"/>
              </a:ext>
            </a:extLst>
          </p:cNvPr>
          <p:cNvCxnSpPr>
            <a:cxnSpLocks/>
          </p:cNvCxnSpPr>
          <p:nvPr/>
        </p:nvCxnSpPr>
        <p:spPr>
          <a:xfrm flipH="1">
            <a:off x="3180767" y="5396199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/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IND-secure if no PPT Eve can win in this game with probability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blipFill>
                <a:blip r:embed="rId13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/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44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  <p:bldP spid="36" grpId="0"/>
      <p:bldP spid="37" grpId="0"/>
      <p:bldP spid="38" grpId="0"/>
      <p:bldP spid="40" grpId="0"/>
      <p:bldP spid="41" grpId="0"/>
      <p:bldP spid="43" grpId="0"/>
      <p:bldP spid="44" grpId="0"/>
      <p:bldP spid="4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b="0" dirty="0">
                    <a:ea typeface="Cambria Math" panose="02040503050406030204" pitchFamily="18" charset="0"/>
                    <a:cs typeface="American Typewriter" charset="0"/>
                  </a:rPr>
                  <a:t>For all PPT pair of algorithms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M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there is a negligible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fn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s.t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:</a:t>
                </a: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⁡[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M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pk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𝑝𝑘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𝑠𝑡𝑎𝑡𝑒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sz="2400" b="0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dirty="0">
                    <a:latin typeface="+mn-lt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  <a:cs typeface="American Typewriter" charset="0"/>
                </a:endParaRPr>
              </a:p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05E0ED93-57A8-7645-8696-7AFB9E95F0DF}"/>
              </a:ext>
            </a:extLst>
          </p:cNvPr>
          <p:cNvSpPr/>
          <p:nvPr/>
        </p:nvSpPr>
        <p:spPr>
          <a:xfrm>
            <a:off x="344579" y="4581128"/>
            <a:ext cx="8388932" cy="2037204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20340" y="3191996"/>
            <a:ext cx="872366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This can be written in the more traditional (and cumbersome) notation as below, but the game is more fun.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D51A-573A-A64F-A8A0-C7C8CDADA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96752"/>
            <a:ext cx="1157159" cy="1152128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3F7C72BC-FE71-9D4E-98C8-A3DFCB149F19}"/>
              </a:ext>
            </a:extLst>
          </p:cNvPr>
          <p:cNvSpPr txBox="1">
            <a:spLocks noChangeArrowheads="1"/>
          </p:cNvSpPr>
          <p:nvPr/>
        </p:nvSpPr>
        <p:spPr>
          <a:xfrm>
            <a:off x="6039197" y="217345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664C0-EA62-D04F-9654-D7BE7A94C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31590"/>
            <a:ext cx="798066" cy="94528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DE98BDF7-4534-E546-8969-0547F5A48D0A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2173450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04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772816"/>
            <a:ext cx="8316416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“Semantic Security”: the computational analog of Shannon’s perfect secrecy definition.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40466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 Alternative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5233DBF-539E-4C4B-A3BE-A5D0C79AA78E}"/>
              </a:ext>
            </a:extLst>
          </p:cNvPr>
          <p:cNvSpPr txBox="1">
            <a:spLocks noChangeArrowheads="1"/>
          </p:cNvSpPr>
          <p:nvPr/>
        </p:nvSpPr>
        <p:spPr>
          <a:xfrm>
            <a:off x="469978" y="3480028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Turns out to be equivalent to IND-security (just as in </a:t>
            </a:r>
            <a:r>
              <a:rPr lang="en-US" sz="2800" b="0" dirty="0" err="1">
                <a:ea typeface="Cambria Math" panose="02040503050406030204" pitchFamily="18" charset="0"/>
                <a:cs typeface="American Typewriter" charset="0"/>
              </a:rPr>
              <a:t>Lec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 </a:t>
            </a:r>
            <a:r>
              <a:rPr lang="en-US" sz="2800" dirty="0">
                <a:ea typeface="Cambria Math" panose="02040503050406030204" pitchFamily="18" charset="0"/>
                <a:cs typeface="American Typewriter" charset="0"/>
              </a:rPr>
              <a:t>1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 but the proof is more complex)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205534B4-75AF-5748-8AF8-5CD76B68E17B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5064204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We will stick to IND-security as it’s easy to work with.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𝑬𝒏𝒄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𝒑𝒌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single-message-IND-secure if no PPT Eve can win with prob.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blipFill>
                <a:blip r:embed="rId11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3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63">
            <a:extLst>
              <a:ext uri="{FF2B5EF4-FFF2-40B4-BE49-F238E27FC236}">
                <a16:creationId xmlns:a16="http://schemas.microsoft.com/office/drawing/2014/main" id="{84E58F93-D593-EC41-9149-9EC55FB7D985}"/>
              </a:ext>
            </a:extLst>
          </p:cNvPr>
          <p:cNvSpPr txBox="1">
            <a:spLocks noChangeArrowheads="1"/>
          </p:cNvSpPr>
          <p:nvPr/>
        </p:nvSpPr>
        <p:spPr>
          <a:xfrm>
            <a:off x="725260" y="5598733"/>
            <a:ext cx="8023204" cy="11950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u="sng" dirty="0">
                <a:latin typeface="+mn-lt"/>
                <a:ea typeface="American Typewriter" charset="0"/>
                <a:cs typeface="American Typewriter" charset="0"/>
              </a:rPr>
              <a:t>Theorem: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 public-key encryption scheme is IND-secure </a:t>
            </a:r>
            <a:r>
              <a:rPr lang="en-US" sz="2800" dirty="0" err="1">
                <a:latin typeface="+mn-lt"/>
                <a:ea typeface="American Typewriter" charset="0"/>
                <a:cs typeface="American Typewriter" charset="0"/>
              </a:rPr>
              <a:t>iff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it is single-message IND-secure.</a:t>
            </a:r>
            <a:endParaRPr lang="en-US" sz="2800" dirty="0"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6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Constructions of 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1218837" y="2852936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1218837" y="3717032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1232738" y="2152364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1232738" y="4717220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20597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Groups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/>
              <p:nvPr/>
            </p:nvSpPr>
            <p:spPr>
              <a:xfrm>
                <a:off x="897695" y="1484784"/>
                <a:ext cx="764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: (finite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5" y="1484784"/>
                <a:ext cx="7646004" cy="523220"/>
              </a:xfrm>
              <a:prstGeom prst="rect">
                <a:avLst/>
              </a:prstGeom>
              <a:blipFill>
                <a:blip r:embed="rId3"/>
                <a:stretch>
                  <a:fillRect l="-1658" t="-14634" r="-66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30E6C-EBD1-1AB7-FB79-F6AF7431AB38}"/>
                  </a:ext>
                </a:extLst>
              </p:cNvPr>
              <p:cNvSpPr/>
              <p:nvPr/>
            </p:nvSpPr>
            <p:spPr>
              <a:xfrm>
                <a:off x="1403648" y="227687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Associative: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30E6C-EBD1-1AB7-FB79-F6AF7431A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76872"/>
                <a:ext cx="6552728" cy="523220"/>
              </a:xfrm>
              <a:prstGeom prst="rect">
                <a:avLst/>
              </a:prstGeom>
              <a:blipFill>
                <a:blip r:embed="rId4"/>
                <a:stretch>
                  <a:fillRect l="-193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EBBE33-3964-9B15-AE03-8CBB3F74AB20}"/>
                  </a:ext>
                </a:extLst>
              </p:cNvPr>
              <p:cNvSpPr/>
              <p:nvPr/>
            </p:nvSpPr>
            <p:spPr>
              <a:xfrm>
                <a:off x="1403648" y="371703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Identity: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EBBE33-3964-9B15-AE03-8CBB3F74A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717032"/>
                <a:ext cx="6552728" cy="523220"/>
              </a:xfrm>
              <a:prstGeom prst="rect">
                <a:avLst/>
              </a:prstGeom>
              <a:blipFill>
                <a:blip r:embed="rId5"/>
                <a:stretch>
                  <a:fillRect l="-1934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A6DFE3-B055-FDFF-FC6A-54AC2E6853A5}"/>
                  </a:ext>
                </a:extLst>
              </p:cNvPr>
              <p:cNvSpPr/>
              <p:nvPr/>
            </p:nvSpPr>
            <p:spPr>
              <a:xfrm>
                <a:off x="1403648" y="4437112"/>
                <a:ext cx="655272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Inverse: 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, 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A6DFE3-B055-FDFF-FC6A-54AC2E685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437112"/>
                <a:ext cx="6552728" cy="954107"/>
              </a:xfrm>
              <a:prstGeom prst="rect">
                <a:avLst/>
              </a:prstGeom>
              <a:blipFill>
                <a:blip r:embed="rId6"/>
                <a:stretch>
                  <a:fillRect l="-1934" t="-657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9BDB6D-3665-1135-383E-CE570D28F7A1}"/>
                  </a:ext>
                </a:extLst>
              </p:cNvPr>
              <p:cNvSpPr/>
              <p:nvPr/>
            </p:nvSpPr>
            <p:spPr>
              <a:xfrm>
                <a:off x="1403648" y="299695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Commutative: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9BDB6D-3665-1135-383E-CE570D28F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996952"/>
                <a:ext cx="6552728" cy="523220"/>
              </a:xfrm>
              <a:prstGeom prst="rect">
                <a:avLst/>
              </a:prstGeom>
              <a:blipFill>
                <a:blip r:embed="rId7"/>
                <a:stretch>
                  <a:fillRect l="-1934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1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Order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/>
              <p:nvPr/>
            </p:nvSpPr>
            <p:spPr>
              <a:xfrm>
                <a:off x="706127" y="1268760"/>
                <a:ext cx="770485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Order of a 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=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simply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800" dirty="0"/>
                  <a:t> 	(sometimes we will just write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).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7" y="1268760"/>
                <a:ext cx="7704856" cy="954107"/>
              </a:xfrm>
              <a:prstGeom prst="rect">
                <a:avLst/>
              </a:prstGeom>
              <a:blipFill>
                <a:blip r:embed="rId3"/>
                <a:stretch>
                  <a:fillRect l="-1645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CC2E92-AED1-B5CE-329F-D88036934E6C}"/>
                  </a:ext>
                </a:extLst>
              </p:cNvPr>
              <p:cNvSpPr/>
              <p:nvPr/>
            </p:nvSpPr>
            <p:spPr>
              <a:xfrm>
                <a:off x="706126" y="2534995"/>
                <a:ext cx="784887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Order of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, denoted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minimum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CC2E92-AED1-B5CE-329F-D88036934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6" y="2534995"/>
                <a:ext cx="7848872" cy="954107"/>
              </a:xfrm>
              <a:prstGeom prst="rect">
                <a:avLst/>
              </a:prstGeom>
              <a:blipFill>
                <a:blip r:embed="rId4"/>
                <a:stretch>
                  <a:fillRect l="-1616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59D65-91CF-1AA4-4A9C-488B2D1CE02D}"/>
                  </a:ext>
                </a:extLst>
              </p:cNvPr>
              <p:cNvSpPr txBox="1"/>
              <p:nvPr/>
            </p:nvSpPr>
            <p:spPr>
              <a:xfrm>
                <a:off x="1912514" y="3532363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59D65-91CF-1AA4-4A9C-488B2D1C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14" y="3532363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0168AC-82FD-B602-3775-DFDA176360DA}"/>
                  </a:ext>
                </a:extLst>
              </p:cNvPr>
              <p:cNvSpPr/>
              <p:nvPr/>
            </p:nvSpPr>
            <p:spPr>
              <a:xfrm>
                <a:off x="706126" y="4425206"/>
                <a:ext cx="73735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Lagrange’s Theorem</a:t>
                </a:r>
                <a:r>
                  <a:rPr lang="en-US" sz="2800" dirty="0"/>
                  <a:t>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always divides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0168AC-82FD-B602-3775-DFDA1763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6" y="4425206"/>
                <a:ext cx="7373557" cy="523220"/>
              </a:xfrm>
              <a:prstGeom prst="rect">
                <a:avLst/>
              </a:prstGeom>
              <a:blipFill>
                <a:blip r:embed="rId6"/>
                <a:stretch>
                  <a:fillRect l="-172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AEAFA-F63E-BDE5-4F8B-6493D2C632F3}"/>
                  </a:ext>
                </a:extLst>
              </p:cNvPr>
              <p:cNvSpPr/>
              <p:nvPr/>
            </p:nvSpPr>
            <p:spPr>
              <a:xfrm>
                <a:off x="683568" y="5236458"/>
                <a:ext cx="8122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generator</a:t>
                </a:r>
                <a:r>
                  <a:rPr lang="en-US" sz="2800" dirty="0"/>
                  <a:t> is an element of order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AEAFA-F63E-BDE5-4F8B-6493D2C63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36458"/>
                <a:ext cx="8122949" cy="523220"/>
              </a:xfrm>
              <a:prstGeom prst="rect">
                <a:avLst/>
              </a:prstGeom>
              <a:blipFill>
                <a:blip r:embed="rId7"/>
                <a:stretch>
                  <a:fillRect l="-156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50B-780F-EE8D-EDE5-2E4141562267}"/>
              </a:ext>
            </a:extLst>
          </p:cNvPr>
          <p:cNvSpPr/>
          <p:nvPr/>
        </p:nvSpPr>
        <p:spPr>
          <a:xfrm>
            <a:off x="683568" y="5930116"/>
            <a:ext cx="8122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00FF"/>
                </a:solidFill>
              </a:rPr>
              <a:t>cyclic group</a:t>
            </a:r>
            <a:r>
              <a:rPr lang="en-US" sz="2800" dirty="0"/>
              <a:t> is one that has a generator. </a:t>
            </a:r>
          </a:p>
        </p:txBody>
      </p:sp>
    </p:spTree>
    <p:extLst>
      <p:ext uri="{BB962C8B-B14F-4D97-AF65-F5344CB8AC3E}">
        <p14:creationId xmlns:p14="http://schemas.microsoft.com/office/powerpoint/2010/main" val="12270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  <a:blipFill>
                <a:blip r:embed="rId4"/>
                <a:stretch>
                  <a:fillRect l="-528" t="-11905" r="-88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0B33C7-1AE6-A216-FDE3-0263D6333B56}"/>
                  </a:ext>
                </a:extLst>
              </p:cNvPr>
              <p:cNvSpPr/>
              <p:nvPr/>
            </p:nvSpPr>
            <p:spPr>
              <a:xfrm>
                <a:off x="839706" y="2154960"/>
                <a:ext cx="20976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Order?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0B33C7-1AE6-A216-FDE3-0263D6333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6" y="2154960"/>
                <a:ext cx="2097690" cy="523220"/>
              </a:xfrm>
              <a:prstGeom prst="rect">
                <a:avLst/>
              </a:prstGeom>
              <a:blipFill>
                <a:blip r:embed="rId5"/>
                <a:stretch>
                  <a:fillRect l="-542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4EC9A66-FDA8-64B8-7FE2-6302B251CCD7}"/>
              </a:ext>
            </a:extLst>
          </p:cNvPr>
          <p:cNvSpPr/>
          <p:nvPr/>
        </p:nvSpPr>
        <p:spPr>
          <a:xfrm>
            <a:off x="839704" y="2905780"/>
            <a:ext cx="8052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Generators? </a:t>
            </a:r>
          </a:p>
          <a:p>
            <a:pPr lvl="1"/>
            <a:r>
              <a:rPr lang="en-US" sz="2800" dirty="0"/>
              <a:t>Every x that is relatively prime to N is a generator.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89780-92C2-D353-4AC5-4CD4AF0A3C79}"/>
              </a:ext>
            </a:extLst>
          </p:cNvPr>
          <p:cNvSpPr/>
          <p:nvPr/>
        </p:nvSpPr>
        <p:spPr>
          <a:xfrm>
            <a:off x="2500805" y="2235641"/>
            <a:ext cx="873181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339EF-7C8C-DB21-5EEA-FD82B52BC5F9}"/>
              </a:ext>
            </a:extLst>
          </p:cNvPr>
          <p:cNvSpPr/>
          <p:nvPr/>
        </p:nvSpPr>
        <p:spPr>
          <a:xfrm>
            <a:off x="1259632" y="3409836"/>
            <a:ext cx="7416824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/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+1/2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BC01F53-1C92-6243-BA74-61448E91A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1650775"/>
                <a:ext cx="7488832" cy="783804"/>
              </a:xfrm>
              <a:prstGeom prst="rect">
                <a:avLst/>
              </a:prstGeom>
              <a:blipFill>
                <a:blip r:embed="rId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/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(after averaging) that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fraction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/>
                  <a:t>,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E832B13-8FB8-B049-9AD7-10D434485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29" y="1340768"/>
                <a:ext cx="8712968" cy="461665"/>
              </a:xfrm>
              <a:prstGeom prst="rect">
                <a:avLst/>
              </a:prstGeom>
              <a:blipFill>
                <a:blip r:embed="rId4"/>
                <a:stretch>
                  <a:fillRect l="-101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63D3CF2-B4B4-B948-05DD-EAEB920D3A97}"/>
              </a:ext>
            </a:extLst>
          </p:cNvPr>
          <p:cNvSpPr/>
          <p:nvPr/>
        </p:nvSpPr>
        <p:spPr>
          <a:xfrm>
            <a:off x="754632" y="3284984"/>
            <a:ext cx="8137848" cy="891055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/>
              <p:nvPr/>
            </p:nvSpPr>
            <p:spPr>
              <a:xfrm>
                <a:off x="755576" y="3345042"/>
                <a:ext cx="79573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a random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, ask P for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Subtract the two to get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E8892D4-04ED-3C41-01FB-07095CAA2D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345042"/>
                <a:ext cx="7957391" cy="830997"/>
              </a:xfrm>
              <a:prstGeom prst="rect">
                <a:avLst/>
              </a:prstGeom>
              <a:blipFill>
                <a:blip r:embed="rId5"/>
                <a:stretch>
                  <a:fillRect l="-1276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72E573B2-EBB9-D52B-C053-0FDA0EC14FBA}"/>
              </a:ext>
            </a:extLst>
          </p:cNvPr>
          <p:cNvSpPr txBox="1">
            <a:spLocks/>
          </p:cNvSpPr>
          <p:nvPr/>
        </p:nvSpPr>
        <p:spPr>
          <a:xfrm>
            <a:off x="0" y="5258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Proof of the GL Theorem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1257C7-EFE6-3140-93CD-057E55E72EDB}"/>
              </a:ext>
            </a:extLst>
          </p:cNvPr>
          <p:cNvSpPr txBox="1"/>
          <p:nvPr/>
        </p:nvSpPr>
        <p:spPr>
          <a:xfrm>
            <a:off x="727246" y="2846132"/>
            <a:ext cx="491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Recall the template: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DC8BF7D-DD1A-B737-7D03-92C86922548A}"/>
              </a:ext>
            </a:extLst>
          </p:cNvPr>
          <p:cNvCxnSpPr>
            <a:cxnSpLocks/>
          </p:cNvCxnSpPr>
          <p:nvPr/>
        </p:nvCxnSpPr>
        <p:spPr>
          <a:xfrm>
            <a:off x="5364088" y="3573016"/>
            <a:ext cx="12961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9CE6D6-A8B9-31A9-41EF-4309DF75FEB6}"/>
                  </a:ext>
                </a:extLst>
              </p:cNvPr>
              <p:cNvSpPr txBox="1"/>
              <p:nvPr/>
            </p:nvSpPr>
            <p:spPr>
              <a:xfrm>
                <a:off x="5364088" y="3730511"/>
                <a:ext cx="22563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and guess</a:t>
                </a:r>
                <a:r>
                  <a:rPr lang="en-US" sz="2400" b="1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9CE6D6-A8B9-31A9-41EF-4309DF75F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88" y="3730511"/>
                <a:ext cx="2256320" cy="461665"/>
              </a:xfrm>
              <a:prstGeom prst="rect">
                <a:avLst/>
              </a:prstGeom>
              <a:blipFill>
                <a:blip r:embed="rId6"/>
                <a:stretch>
                  <a:fillRect l="-4494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5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  <a:blipFill>
                <a:blip r:embed="rId4"/>
                <a:stretch>
                  <a:fillRect l="-528" t="-11905" r="-88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FB836C-4334-D96B-B2C3-3DAC5DCEB62A}"/>
                  </a:ext>
                </a:extLst>
              </p:cNvPr>
              <p:cNvSpPr/>
              <p:nvPr/>
            </p:nvSpPr>
            <p:spPr>
              <a:xfrm>
                <a:off x="827585" y="2420888"/>
                <a:ext cx="806489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Computing the group operation is easy </a:t>
                </a:r>
              </a:p>
              <a:p>
                <a:r>
                  <a:rPr lang="en-US" sz="2800" dirty="0"/>
                  <a:t>				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time).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FB836C-4334-D96B-B2C3-3DAC5DCEB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2420888"/>
                <a:ext cx="8064896" cy="954107"/>
              </a:xfrm>
              <a:prstGeom prst="rect">
                <a:avLst/>
              </a:prstGeom>
              <a:blipFill>
                <a:blip r:embed="rId5"/>
                <a:stretch>
                  <a:fillRect l="-1415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C1DD32E-401B-C361-8C10-D2B8AD0B3CCF}"/>
              </a:ext>
            </a:extLst>
          </p:cNvPr>
          <p:cNvSpPr/>
          <p:nvPr/>
        </p:nvSpPr>
        <p:spPr>
          <a:xfrm>
            <a:off x="827584" y="3645490"/>
            <a:ext cx="4745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B9B6E-A718-1BE0-C0D7-CA8FD36B209B}"/>
              </a:ext>
            </a:extLst>
          </p:cNvPr>
          <p:cNvSpPr/>
          <p:nvPr/>
        </p:nvSpPr>
        <p:spPr>
          <a:xfrm>
            <a:off x="827584" y="4312726"/>
            <a:ext cx="8277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Iterated group operations (“exponentiation”) is easy.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E67E6A-E019-3112-BF87-5D90A932A328}"/>
                  </a:ext>
                </a:extLst>
              </p:cNvPr>
              <p:cNvSpPr/>
              <p:nvPr/>
            </p:nvSpPr>
            <p:spPr>
              <a:xfrm>
                <a:off x="1378692" y="5013642"/>
                <a:ext cx="7585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, compute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E67E6A-E019-3112-BF87-5D90A932A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92" y="5013642"/>
                <a:ext cx="7585923" cy="523220"/>
              </a:xfrm>
              <a:prstGeom prst="rect">
                <a:avLst/>
              </a:prstGeom>
              <a:blipFill>
                <a:blip r:embed="rId6"/>
                <a:stretch>
                  <a:fillRect l="-166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8FA5DB78-C39D-D113-7C37-1E105AC59B20}"/>
              </a:ext>
            </a:extLst>
          </p:cNvPr>
          <p:cNvSpPr/>
          <p:nvPr/>
        </p:nvSpPr>
        <p:spPr>
          <a:xfrm rot="5400000">
            <a:off x="7567476" y="4417948"/>
            <a:ext cx="205495" cy="23042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60911-9F1F-EBA7-72A4-E2E58CF78AD2}"/>
                  </a:ext>
                </a:extLst>
              </p:cNvPr>
              <p:cNvSpPr txBox="1"/>
              <p:nvPr/>
            </p:nvSpPr>
            <p:spPr>
              <a:xfrm>
                <a:off x="7172435" y="5570076"/>
                <a:ext cx="1185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times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60911-9F1F-EBA7-72A4-E2E58CF7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35" y="5570076"/>
                <a:ext cx="1185745" cy="523220"/>
              </a:xfrm>
              <a:prstGeom prst="rect">
                <a:avLst/>
              </a:prstGeom>
              <a:blipFill>
                <a:blip r:embed="rId7"/>
                <a:stretch>
                  <a:fillRect r="-315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997E20-2088-F153-36E1-E8CA493EF5F6}"/>
              </a:ext>
            </a:extLst>
          </p:cNvPr>
          <p:cNvSpPr/>
          <p:nvPr/>
        </p:nvSpPr>
        <p:spPr>
          <a:xfrm>
            <a:off x="7892178" y="4364100"/>
            <a:ext cx="1144318" cy="420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1" grpId="0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410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41021" cy="523220"/>
              </a:xfrm>
              <a:prstGeom prst="rect">
                <a:avLst/>
              </a:prstGeom>
              <a:blipFill>
                <a:blip r:embed="rId4"/>
                <a:stretch>
                  <a:fillRect l="-525" t="-11905" r="-35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BFB836C-4334-D96B-B2C3-3DAC5DCEB62A}"/>
              </a:ext>
            </a:extLst>
          </p:cNvPr>
          <p:cNvSpPr/>
          <p:nvPr/>
        </p:nvSpPr>
        <p:spPr>
          <a:xfrm>
            <a:off x="827584" y="2204864"/>
            <a:ext cx="823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the group operation is easy (=poly time).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DD32E-401B-C361-8C10-D2B8AD0B3CCF}"/>
              </a:ext>
            </a:extLst>
          </p:cNvPr>
          <p:cNvSpPr/>
          <p:nvPr/>
        </p:nvSpPr>
        <p:spPr>
          <a:xfrm>
            <a:off x="827584" y="2905780"/>
            <a:ext cx="4745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B9B6E-A718-1BE0-C0D7-CA8FD36B209B}"/>
              </a:ext>
            </a:extLst>
          </p:cNvPr>
          <p:cNvSpPr/>
          <p:nvPr/>
        </p:nvSpPr>
        <p:spPr>
          <a:xfrm>
            <a:off x="827584" y="3573016"/>
            <a:ext cx="3958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Exponentiation is easy.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E1C96-E084-FFF5-2B9C-1013F8B7A40C}"/>
              </a:ext>
            </a:extLst>
          </p:cNvPr>
          <p:cNvSpPr/>
          <p:nvPr/>
        </p:nvSpPr>
        <p:spPr>
          <a:xfrm>
            <a:off x="827584" y="4240252"/>
            <a:ext cx="6328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discrete logarithm problem is easy.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CB5AB0-FBCF-04BE-7874-59B891AE3E3A}"/>
                  </a:ext>
                </a:extLst>
              </p:cNvPr>
              <p:cNvSpPr/>
              <p:nvPr/>
            </p:nvSpPr>
            <p:spPr>
              <a:xfrm>
                <a:off x="1378692" y="4941168"/>
                <a:ext cx="7746351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CB5AB0-FBCF-04BE-7874-59B891AE3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92" y="4941168"/>
                <a:ext cx="7746351" cy="556434"/>
              </a:xfrm>
              <a:prstGeom prst="rect">
                <a:avLst/>
              </a:prstGeom>
              <a:blipFill>
                <a:blip r:embed="rId5"/>
                <a:stretch>
                  <a:fillRect l="-1637" t="-1136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5BA116-CDC3-7752-487A-EE55C3BB15E7}"/>
                  </a:ext>
                </a:extLst>
              </p:cNvPr>
              <p:cNvSpPr txBox="1"/>
              <p:nvPr/>
            </p:nvSpPr>
            <p:spPr>
              <a:xfrm>
                <a:off x="7172435" y="5497602"/>
                <a:ext cx="1185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times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5BA116-CDC3-7752-487A-EE55C3BB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35" y="5497602"/>
                <a:ext cx="1185745" cy="523220"/>
              </a:xfrm>
              <a:prstGeom prst="rect">
                <a:avLst/>
              </a:prstGeom>
              <a:blipFill>
                <a:blip r:embed="rId6"/>
                <a:stretch>
                  <a:fillRect r="-315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42A61-5C09-534C-1DC2-8E773EDA22AF}"/>
              </a:ext>
            </a:extLst>
          </p:cNvPr>
          <p:cNvSpPr/>
          <p:nvPr/>
        </p:nvSpPr>
        <p:spPr>
          <a:xfrm rot="5400000">
            <a:off x="7697526" y="4369848"/>
            <a:ext cx="205495" cy="23042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2B6F66-CE7E-F483-9E53-7F265587D4A9}"/>
              </a:ext>
            </a:extLst>
          </p:cNvPr>
          <p:cNvSpPr/>
          <p:nvPr/>
        </p:nvSpPr>
        <p:spPr>
          <a:xfrm>
            <a:off x="6266292" y="4354343"/>
            <a:ext cx="873181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8900BF-A11A-6E4F-BC3C-C4C229706B17}"/>
                  </a:ext>
                </a:extLst>
              </p:cNvPr>
              <p:cNvSpPr txBox="1"/>
              <p:nvPr/>
            </p:nvSpPr>
            <p:spPr>
              <a:xfrm>
                <a:off x="5148064" y="5561163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8900BF-A11A-6E4F-BC3C-C4C22970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61163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5182EA-B172-8801-6098-2D19A11158C7}"/>
                  </a:ext>
                </a:extLst>
              </p:cNvPr>
              <p:cNvSpPr/>
              <p:nvPr/>
            </p:nvSpPr>
            <p:spPr>
              <a:xfrm>
                <a:off x="1397649" y="6106962"/>
                <a:ext cx="7633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Extended Euclidean algorithm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5182EA-B172-8801-6098-2D19A1115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49" y="6106962"/>
                <a:ext cx="7633949" cy="523220"/>
              </a:xfrm>
              <a:prstGeom prst="rect">
                <a:avLst/>
              </a:prstGeom>
              <a:blipFill>
                <a:blip r:embed="rId8"/>
                <a:stretch>
                  <a:fillRect l="-1658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A6ABD041-796A-5DE6-FADC-CF33D1E6C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07" y="147216"/>
            <a:ext cx="977528" cy="9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7" grpId="0"/>
      <p:bldP spid="1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𝒑</m:t>
                        </m:r>
                      </m:sub>
                      <m:sup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8041304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): </a:t>
                </a:r>
                <a:r>
                  <a:rPr lang="en-US" sz="2800" b="1" dirty="0"/>
                  <a:t>p prime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8041304" cy="556434"/>
              </a:xfrm>
              <a:prstGeom prst="rect">
                <a:avLst/>
              </a:prstGeom>
              <a:blipFill>
                <a:blip r:embed="rId4"/>
                <a:stretch>
                  <a:fillRect l="-473" t="-8889" r="-63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08A16E-8D56-B19F-342B-74A9DFFE115D}"/>
                  </a:ext>
                </a:extLst>
              </p:cNvPr>
              <p:cNvSpPr/>
              <p:nvPr/>
            </p:nvSpPr>
            <p:spPr>
              <a:xfrm>
                <a:off x="683568" y="2204864"/>
                <a:ext cx="55029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Order the 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08A16E-8D56-B19F-342B-74A9DFFE1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04864"/>
                <a:ext cx="5502981" cy="523220"/>
              </a:xfrm>
              <a:prstGeom prst="rect">
                <a:avLst/>
              </a:prstGeom>
              <a:blipFill>
                <a:blip r:embed="rId5"/>
                <a:stretch>
                  <a:fillRect l="-1839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162EA0-5BF8-2400-5F94-A71F78C8DC9B}"/>
                  </a:ext>
                </a:extLst>
              </p:cNvPr>
              <p:cNvSpPr/>
              <p:nvPr/>
            </p:nvSpPr>
            <p:spPr>
              <a:xfrm>
                <a:off x="1187624" y="2895327"/>
                <a:ext cx="7978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(Euler’s totient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162EA0-5BF8-2400-5F94-A71F78C8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95327"/>
                <a:ext cx="7978338" cy="461665"/>
              </a:xfrm>
              <a:prstGeom prst="rect">
                <a:avLst/>
              </a:prstGeom>
              <a:blipFill>
                <a:blip r:embed="rId6"/>
                <a:stretch>
                  <a:fillRect l="-127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CDFA86-E5AA-6A1C-26F9-B24AE35EE82B}"/>
                  </a:ext>
                </a:extLst>
              </p:cNvPr>
              <p:cNvSpPr/>
              <p:nvPr/>
            </p:nvSpPr>
            <p:spPr>
              <a:xfrm>
                <a:off x="683568" y="3645024"/>
                <a:ext cx="4189673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p is prime,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is cyclic.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CDFA86-E5AA-6A1C-26F9-B24AE35EE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645024"/>
                <a:ext cx="4189673" cy="556434"/>
              </a:xfrm>
              <a:prstGeom prst="rect">
                <a:avLst/>
              </a:prstGeom>
              <a:blipFill>
                <a:blip r:embed="rId7"/>
                <a:stretch>
                  <a:fillRect l="-2417" t="-11364" r="-21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𝒑</m:t>
                        </m:r>
                      </m:sub>
                      <m:sup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6707605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6707605" cy="556434"/>
              </a:xfrm>
              <a:prstGeom prst="rect">
                <a:avLst/>
              </a:prstGeom>
              <a:blipFill>
                <a:blip r:embed="rId4"/>
                <a:stretch>
                  <a:fillRect l="-567" t="-8889" r="-94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9B3ED6E-CF19-665F-5C6F-C76D423C0AD4}"/>
              </a:ext>
            </a:extLst>
          </p:cNvPr>
          <p:cNvSpPr/>
          <p:nvPr/>
        </p:nvSpPr>
        <p:spPr>
          <a:xfrm>
            <a:off x="827584" y="2204864"/>
            <a:ext cx="6493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the group operation is easy.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5CD2C-AD3E-E1CF-7179-E2388E2A04A9}"/>
              </a:ext>
            </a:extLst>
          </p:cNvPr>
          <p:cNvSpPr/>
          <p:nvPr/>
        </p:nvSpPr>
        <p:spPr>
          <a:xfrm>
            <a:off x="827584" y="2905780"/>
            <a:ext cx="7135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easy: Extended Euclid.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07167-B657-9017-4694-B0B49F9B389E}"/>
              </a:ext>
            </a:extLst>
          </p:cNvPr>
          <p:cNvSpPr/>
          <p:nvPr/>
        </p:nvSpPr>
        <p:spPr>
          <a:xfrm>
            <a:off x="4572000" y="2977788"/>
            <a:ext cx="3391576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3B7480-2120-FA99-30A9-7852183541C2}"/>
                  </a:ext>
                </a:extLst>
              </p:cNvPr>
              <p:cNvSpPr/>
              <p:nvPr/>
            </p:nvSpPr>
            <p:spPr>
              <a:xfrm>
                <a:off x="827583" y="3573016"/>
                <a:ext cx="8123003" cy="1418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Exponentiation (given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,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mod p) is easy:</a:t>
                </a:r>
                <a:r>
                  <a:rPr lang="en-US" sz="2800" b="1" dirty="0"/>
                  <a:t> Repeated Squaring Algorithm.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3B7480-2120-FA99-30A9-785218354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573016"/>
                <a:ext cx="8123003" cy="1418209"/>
              </a:xfrm>
              <a:prstGeom prst="rect">
                <a:avLst/>
              </a:prstGeom>
              <a:blipFill>
                <a:blip r:embed="rId5"/>
                <a:stretch>
                  <a:fillRect l="-1406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584EF0-A052-21A5-1FD2-7E2E1D09AA5D}"/>
              </a:ext>
            </a:extLst>
          </p:cNvPr>
          <p:cNvSpPr/>
          <p:nvPr/>
        </p:nvSpPr>
        <p:spPr>
          <a:xfrm>
            <a:off x="2915816" y="4149080"/>
            <a:ext cx="5760640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0D3E2F-15A6-31E1-E3B8-FEABFC7C5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25850" r="17234" b="25850"/>
          <a:stretch/>
        </p:blipFill>
        <p:spPr>
          <a:xfrm>
            <a:off x="7915929" y="135796"/>
            <a:ext cx="1034658" cy="9889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0F06167-28DE-56DF-7C5B-0EE7C88CF362}"/>
              </a:ext>
            </a:extLst>
          </p:cNvPr>
          <p:cNvSpPr/>
          <p:nvPr/>
        </p:nvSpPr>
        <p:spPr>
          <a:xfrm>
            <a:off x="1234008" y="4549565"/>
            <a:ext cx="3312368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4D11CB-E87A-B770-995F-BA8FC99F3A1A}"/>
                  </a:ext>
                </a:extLst>
              </p:cNvPr>
              <p:cNvSpPr/>
              <p:nvPr/>
            </p:nvSpPr>
            <p:spPr>
              <a:xfrm>
                <a:off x="802848" y="5157192"/>
                <a:ext cx="8089632" cy="1451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discrete logarithm problem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, 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s</a:t>
                </a:r>
                <a:r>
                  <a:rPr lang="en-US" sz="2800" dirty="0" err="1"/>
                  <a:t>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mod p) is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hard</a:t>
                </a:r>
                <a:r>
                  <a:rPr lang="en-US" sz="2800" dirty="0"/>
                  <a:t>, to the best of our knowledge!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4D11CB-E87A-B770-995F-BA8FC99F3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48" y="5157192"/>
                <a:ext cx="8089632" cy="1451423"/>
              </a:xfrm>
              <a:prstGeom prst="rect">
                <a:avLst/>
              </a:prstGeom>
              <a:blipFill>
                <a:blip r:embed="rId7"/>
                <a:stretch>
                  <a:fillRect l="-1411" t="-4348" b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C4DA834-D01E-C7CF-CD5F-DA0C6F3519B6}"/>
              </a:ext>
            </a:extLst>
          </p:cNvPr>
          <p:cNvSpPr/>
          <p:nvPr/>
        </p:nvSpPr>
        <p:spPr>
          <a:xfrm>
            <a:off x="6516215" y="5661248"/>
            <a:ext cx="2519983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53CE0-550B-82B9-8CF0-7F6F208F6193}"/>
              </a:ext>
            </a:extLst>
          </p:cNvPr>
          <p:cNvSpPr/>
          <p:nvPr/>
        </p:nvSpPr>
        <p:spPr>
          <a:xfrm>
            <a:off x="1234008" y="6181445"/>
            <a:ext cx="3582896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25" grpId="0" animBg="1"/>
      <p:bldP spid="27" grpId="0" animBg="1"/>
      <p:bldP spid="2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/>
              <p:nvPr/>
            </p:nvSpPr>
            <p:spPr>
              <a:xfrm>
                <a:off x="5775955" y="1484784"/>
                <a:ext cx="1618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55" y="1484784"/>
                <a:ext cx="1618328" cy="523220"/>
              </a:xfrm>
              <a:prstGeom prst="rect">
                <a:avLst/>
              </a:prstGeom>
              <a:blipFill>
                <a:blip r:embed="rId3"/>
                <a:stretch>
                  <a:fillRect l="-156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/>
              <p:nvPr/>
            </p:nvSpPr>
            <p:spPr>
              <a:xfrm>
                <a:off x="7432139" y="1484784"/>
                <a:ext cx="1172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139" y="1484784"/>
                <a:ext cx="1172309" cy="523220"/>
              </a:xfrm>
              <a:prstGeom prst="rect">
                <a:avLst/>
              </a:prstGeom>
              <a:blipFill>
                <a:blip r:embed="rId4"/>
                <a:stretch>
                  <a:fillRect l="-212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BAC5842-9158-F544-B7CC-BD962A5A3092}"/>
              </a:ext>
            </a:extLst>
          </p:cNvPr>
          <p:cNvSpPr/>
          <p:nvPr/>
        </p:nvSpPr>
        <p:spPr>
          <a:xfrm>
            <a:off x="897695" y="1484784"/>
            <a:ext cx="4818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Commutativity in the exponent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56404F-24E5-824E-9303-92F4DF9FEFC3}"/>
                  </a:ext>
                </a:extLst>
              </p:cNvPr>
              <p:cNvSpPr/>
              <p:nvPr/>
            </p:nvSpPr>
            <p:spPr>
              <a:xfrm>
                <a:off x="897695" y="2852936"/>
                <a:ext cx="799478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So, you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given 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56404F-24E5-824E-9303-92F4DF9FE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5" y="2852936"/>
                <a:ext cx="7994786" cy="954107"/>
              </a:xfrm>
              <a:prstGeom prst="rect">
                <a:avLst/>
              </a:prstGeom>
              <a:blipFill>
                <a:blip r:embed="rId5"/>
                <a:stretch>
                  <a:fillRect l="-1587"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/>
              <p:nvPr/>
            </p:nvSpPr>
            <p:spPr>
              <a:xfrm>
                <a:off x="899592" y="4586302"/>
                <a:ext cx="799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Hard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800" dirty="0"/>
                  <a:t> 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586302"/>
                <a:ext cx="7994786" cy="523220"/>
              </a:xfrm>
              <a:prstGeom prst="rect">
                <a:avLst/>
              </a:prstGeom>
              <a:blipFill>
                <a:blip r:embed="rId6"/>
                <a:stretch>
                  <a:fillRect l="-1587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C9124E5-25EC-9049-BEF9-D6292B127CF4}"/>
              </a:ext>
            </a:extLst>
          </p:cNvPr>
          <p:cNvSpPr/>
          <p:nvPr/>
        </p:nvSpPr>
        <p:spPr>
          <a:xfrm>
            <a:off x="862707" y="4095075"/>
            <a:ext cx="5581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Diffie-Hellman Assumption (DHA)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6C1BBC-C14B-8A42-9A15-E0BB74D6F259}"/>
                  </a:ext>
                </a:extLst>
              </p:cNvPr>
              <p:cNvSpPr/>
              <p:nvPr/>
            </p:nvSpPr>
            <p:spPr>
              <a:xfrm>
                <a:off x="2452758" y="2042682"/>
                <a:ext cx="61306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(where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 is an element of some group)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6C1BBC-C14B-8A42-9A15-E0BB74D6F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758" y="2042682"/>
                <a:ext cx="6130639" cy="523220"/>
              </a:xfrm>
              <a:prstGeom prst="rect">
                <a:avLst/>
              </a:prstGeom>
              <a:blipFill>
                <a:blip r:embed="rId7"/>
                <a:stretch>
                  <a:fillRect l="-2066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7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/>
              <p:nvPr/>
            </p:nvSpPr>
            <p:spPr>
              <a:xfrm>
                <a:off x="899592" y="2172871"/>
                <a:ext cx="799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Hard to compute it 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72871"/>
                <a:ext cx="7994786" cy="523220"/>
              </a:xfrm>
              <a:prstGeom prst="rect">
                <a:avLst/>
              </a:prstGeom>
              <a:blipFill>
                <a:blip r:embed="rId3"/>
                <a:stretch>
                  <a:fillRect l="-1587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C9124E5-25EC-9049-BEF9-D6292B127CF4}"/>
              </a:ext>
            </a:extLst>
          </p:cNvPr>
          <p:cNvSpPr/>
          <p:nvPr/>
        </p:nvSpPr>
        <p:spPr>
          <a:xfrm>
            <a:off x="862707" y="1681644"/>
            <a:ext cx="5581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Diffie-Hellman Assumption (DHA)</a:t>
            </a:r>
            <a:r>
              <a:rPr lang="en-US" sz="2800" dirty="0"/>
              <a:t>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AB287-ED32-F14E-8A7A-95D7F5333CB9}"/>
              </a:ext>
            </a:extLst>
          </p:cNvPr>
          <p:cNvSpPr/>
          <p:nvPr/>
        </p:nvSpPr>
        <p:spPr>
          <a:xfrm>
            <a:off x="897695" y="3193812"/>
            <a:ext cx="853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We know that if discrete log is easy, DHA is false.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CFAC5F-F159-3C4F-AB58-46C769B0D39B}"/>
              </a:ext>
            </a:extLst>
          </p:cNvPr>
          <p:cNvSpPr/>
          <p:nvPr/>
        </p:nvSpPr>
        <p:spPr>
          <a:xfrm>
            <a:off x="922012" y="4293096"/>
            <a:ext cx="8892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Major Open Problem:  </a:t>
            </a:r>
            <a:br>
              <a:rPr lang="en-US" sz="2800" b="1" dirty="0">
                <a:solidFill>
                  <a:srgbClr val="0000FF"/>
                </a:solidFill>
              </a:rPr>
            </a:br>
            <a:r>
              <a:rPr lang="en-US" sz="2800" b="1" dirty="0">
                <a:solidFill>
                  <a:srgbClr val="0000FF"/>
                </a:solidFill>
              </a:rPr>
              <a:t>	Are discrete log and DHA equivalent?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722B-0B03-83FD-C90C-CEEBA4184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319128"/>
            <a:ext cx="1726704" cy="1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858B127F-8A3C-DE4E-9E24-1A2CE173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2456793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F782E-EBE0-0941-9F58-1D3E09F17312}"/>
              </a:ext>
            </a:extLst>
          </p:cNvPr>
          <p:cNvCxnSpPr/>
          <p:nvPr/>
        </p:nvCxnSpPr>
        <p:spPr>
          <a:xfrm>
            <a:off x="2396807" y="282381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F7802316-9A2F-1B43-8A06-7679D9BE3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2464614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9F990E1C-605B-C54A-9C11-E66D6520A85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4372282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a random number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9F990E1C-605B-C54A-9C11-E66D6520A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372282"/>
                <a:ext cx="3240360" cy="991318"/>
              </a:xfrm>
              <a:prstGeom prst="rect">
                <a:avLst/>
              </a:prstGeom>
              <a:blipFill>
                <a:blip r:embed="rId5"/>
                <a:stretch>
                  <a:fillRect l="-3516" t="-759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/>
              <p:nvPr/>
            </p:nvSpPr>
            <p:spPr>
              <a:xfrm>
                <a:off x="3416678" y="2178868"/>
                <a:ext cx="17273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678" y="2178868"/>
                <a:ext cx="1727396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E2645-FA12-5546-AF52-A563880DDE02}"/>
              </a:ext>
            </a:extLst>
          </p:cNvPr>
          <p:cNvCxnSpPr/>
          <p:nvPr/>
        </p:nvCxnSpPr>
        <p:spPr>
          <a:xfrm>
            <a:off x="2411760" y="409386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5E1671-FAF0-284E-B04B-440E09D846D8}"/>
                  </a:ext>
                </a:extLst>
              </p:cNvPr>
              <p:cNvSpPr/>
              <p:nvPr/>
            </p:nvSpPr>
            <p:spPr>
              <a:xfrm>
                <a:off x="3021725" y="1204871"/>
                <a:ext cx="4200574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Generator of our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5E1671-FAF0-284E-B04B-440E09D84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25" y="1204871"/>
                <a:ext cx="4200574" cy="513282"/>
              </a:xfrm>
              <a:prstGeom prst="rect">
                <a:avLst/>
              </a:prstGeom>
              <a:blipFill>
                <a:blip r:embed="rId7"/>
                <a:stretch>
                  <a:fillRect l="-60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32D69BF5-539F-AE46-A75A-8E8C1C9C6FE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4372282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a random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32D69BF5-539F-AE46-A75A-8E8C1C9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372282"/>
                <a:ext cx="3240360" cy="991318"/>
              </a:xfrm>
              <a:prstGeom prst="rect">
                <a:avLst/>
              </a:prstGeom>
              <a:blipFill>
                <a:blip r:embed="rId8"/>
                <a:stretch>
                  <a:fillRect l="-3906" t="-759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/>
              <p:nvPr/>
            </p:nvSpPr>
            <p:spPr>
              <a:xfrm>
                <a:off x="3444981" y="3352001"/>
                <a:ext cx="17379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81" y="3352001"/>
                <a:ext cx="1737975" cy="523220"/>
              </a:xfrm>
              <a:prstGeom prst="rect">
                <a:avLst/>
              </a:prstGeom>
              <a:blipFill>
                <a:blip r:embed="rId9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42BBAD-6C04-9642-8266-B2607D998565}"/>
                  </a:ext>
                </a:extLst>
              </p:cNvPr>
              <p:cNvSpPr/>
              <p:nvPr/>
            </p:nvSpPr>
            <p:spPr>
              <a:xfrm>
                <a:off x="179512" y="5677120"/>
                <a:ext cx="400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Shared key 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42BBAD-6C04-9642-8266-B2607D998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677120"/>
                <a:ext cx="4006866" cy="523220"/>
              </a:xfrm>
              <a:prstGeom prst="rect">
                <a:avLst/>
              </a:prstGeom>
              <a:blipFill>
                <a:blip r:embed="rId10"/>
                <a:stretch>
                  <a:fillRect l="-2839"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B0C598-7DBC-8F4E-90F8-80E1193F0A3C}"/>
                  </a:ext>
                </a:extLst>
              </p:cNvPr>
              <p:cNvSpPr/>
              <p:nvPr/>
            </p:nvSpPr>
            <p:spPr>
              <a:xfrm>
                <a:off x="1799692" y="6252250"/>
                <a:ext cx="2401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B0C598-7DBC-8F4E-90F8-80E1193F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6252250"/>
                <a:ext cx="2401363" cy="523220"/>
              </a:xfrm>
              <a:prstGeom prst="rect">
                <a:avLst/>
              </a:prstGeom>
              <a:blipFill>
                <a:blip r:embed="rId11"/>
                <a:stretch>
                  <a:fillRect l="-52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29B584-82F9-A244-B1F6-2C733AF03BFE}"/>
                  </a:ext>
                </a:extLst>
              </p:cNvPr>
              <p:cNvSpPr/>
              <p:nvPr/>
            </p:nvSpPr>
            <p:spPr>
              <a:xfrm>
                <a:off x="4932040" y="5677120"/>
                <a:ext cx="400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Shared key 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29B584-82F9-A244-B1F6-2C733AF0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677120"/>
                <a:ext cx="4006866" cy="523220"/>
              </a:xfrm>
              <a:prstGeom prst="rect">
                <a:avLst/>
              </a:prstGeom>
              <a:blipFill>
                <a:blip r:embed="rId12"/>
                <a:stretch>
                  <a:fillRect l="-2839"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B1B88A-7024-4442-8C4D-C57DCC4D75CE}"/>
                  </a:ext>
                </a:extLst>
              </p:cNvPr>
              <p:cNvSpPr/>
              <p:nvPr/>
            </p:nvSpPr>
            <p:spPr>
              <a:xfrm>
                <a:off x="6752702" y="6252250"/>
                <a:ext cx="2401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rgbClr val="0000FF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B1B88A-7024-4442-8C4D-C57DCC4D7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02" y="6252250"/>
                <a:ext cx="2401363" cy="523220"/>
              </a:xfrm>
              <a:prstGeom prst="rect">
                <a:avLst/>
              </a:prstGeom>
              <a:blipFill>
                <a:blip r:embed="rId13"/>
                <a:stretch>
                  <a:fillRect l="-52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5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Diffie-Hellman/El Gamal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/>
              <p:nvPr/>
            </p:nvSpPr>
            <p:spPr>
              <a:xfrm>
                <a:off x="611560" y="1476073"/>
                <a:ext cx="8352928" cy="1908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Generate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-bit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and a generator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. Choose </a:t>
                </a:r>
                <a:r>
                  <a:rPr lang="en-US" sz="2800" dirty="0">
                    <a:ea typeface="American Typewriter" charset="0"/>
                    <a:cs typeface="American Typewriter" charset="0"/>
                  </a:rPr>
                  <a:t>a random number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/>
                  <a:t>and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76073"/>
                <a:ext cx="8352928" cy="1908536"/>
              </a:xfrm>
              <a:prstGeom prst="rect">
                <a:avLst/>
              </a:prstGeom>
              <a:blipFill>
                <a:blip r:embed="rId3"/>
                <a:stretch>
                  <a:fillRect l="-1368" t="-3289" r="-12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/>
              <p:nvPr/>
            </p:nvSpPr>
            <p:spPr>
              <a:xfrm>
                <a:off x="600201" y="3717032"/>
                <a:ext cx="8724327" cy="1079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Generate random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01" y="3717032"/>
                <a:ext cx="8724327" cy="1079976"/>
              </a:xfrm>
              <a:prstGeom prst="rect">
                <a:avLst/>
              </a:prstGeom>
              <a:blipFill>
                <a:blip r:embed="rId4"/>
                <a:stretch>
                  <a:fillRect l="-1163" t="-465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/>
              <p:nvPr/>
            </p:nvSpPr>
            <p:spPr>
              <a:xfrm>
                <a:off x="611560" y="5161424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800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and divide the second component to retrieve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161424"/>
                <a:ext cx="7971837" cy="954107"/>
              </a:xfrm>
              <a:prstGeom prst="rect">
                <a:avLst/>
              </a:prstGeom>
              <a:blipFill>
                <a:blip r:embed="rId5"/>
                <a:stretch>
                  <a:fillRect l="-1433" t="-5195" r="-159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3">
            <a:extLst>
              <a:ext uri="{FF2B5EF4-FFF2-40B4-BE49-F238E27FC236}">
                <a16:creationId xmlns:a16="http://schemas.microsoft.com/office/drawing/2014/main" id="{9C23CCA1-CFDF-D744-A700-18408AFF744F}"/>
              </a:ext>
            </a:extLst>
          </p:cNvPr>
          <p:cNvSpPr txBox="1">
            <a:spLocks noChangeArrowheads="1"/>
          </p:cNvSpPr>
          <p:nvPr/>
        </p:nvSpPr>
        <p:spPr>
          <a:xfrm>
            <a:off x="6061085" y="5845449"/>
            <a:ext cx="3240360" cy="9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Is this Secure?</a:t>
            </a:r>
          </a:p>
        </p:txBody>
      </p:sp>
      <p:sp>
        <p:nvSpPr>
          <p:cNvPr id="2" name="Rectangle 63">
            <a:extLst>
              <a:ext uri="{FF2B5EF4-FFF2-40B4-BE49-F238E27FC236}">
                <a16:creationId xmlns:a16="http://schemas.microsoft.com/office/drawing/2014/main" id="{060A0316-D796-6F39-F1BF-E8999B89CA97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5894066"/>
            <a:ext cx="5500482" cy="9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How to make this really work?</a:t>
            </a:r>
          </a:p>
        </p:txBody>
      </p:sp>
    </p:spTree>
    <p:extLst>
      <p:ext uri="{BB962C8B-B14F-4D97-AF65-F5344CB8AC3E}">
        <p14:creationId xmlns:p14="http://schemas.microsoft.com/office/powerpoint/2010/main" val="31028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come up with a prime p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/>
              <p:nvPr/>
            </p:nvSpPr>
            <p:spPr>
              <a:xfrm>
                <a:off x="683568" y="1334862"/>
                <a:ext cx="8208912" cy="987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to come up with a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how to generate a large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?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34862"/>
                <a:ext cx="8208912" cy="987322"/>
              </a:xfrm>
              <a:prstGeom prst="rect">
                <a:avLst/>
              </a:prstGeom>
              <a:blipFill>
                <a:blip r:embed="rId3"/>
                <a:stretch>
                  <a:fillRect l="-1235" t="-641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/>
              <p:nvPr/>
            </p:nvSpPr>
            <p:spPr>
              <a:xfrm>
                <a:off x="1156411" y="2491441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(1) </a:t>
                </a:r>
                <a:r>
                  <a:rPr lang="en-US" sz="2800" b="1" dirty="0"/>
                  <a:t>Prime number 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fraction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</a:t>
                </a:r>
                <a:r>
                  <a:rPr lang="en-US" sz="2800" dirty="0"/>
                  <a:t>numbers are prime.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1" y="2491441"/>
                <a:ext cx="8208912" cy="954107"/>
              </a:xfrm>
              <a:prstGeom prst="rect">
                <a:avLst/>
              </a:prstGeom>
              <a:blipFill>
                <a:blip r:embed="rId4"/>
                <a:stretch>
                  <a:fillRect l="-1546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/>
              <p:nvPr/>
            </p:nvSpPr>
            <p:spPr>
              <a:xfrm>
                <a:off x="1187624" y="3556173"/>
                <a:ext cx="770485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(2) </a:t>
                </a:r>
                <a:r>
                  <a:rPr lang="en-US" sz="2800" b="1" dirty="0"/>
                  <a:t>Primality tests</a:t>
                </a:r>
                <a:r>
                  <a:rPr lang="en-US" sz="2800" dirty="0"/>
                  <a:t> [Miller’76, Rabin’80, Agrawal-Kayal-Saxena’02] Can test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if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-bit number is prime.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556173"/>
                <a:ext cx="7704856" cy="1384995"/>
              </a:xfrm>
              <a:prstGeom prst="rect">
                <a:avLst/>
              </a:prstGeom>
              <a:blipFill>
                <a:blip r:embed="rId5"/>
                <a:stretch>
                  <a:fillRect l="-1645" t="-3604" r="-822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24F46A-1A12-BCE2-8C96-74659A343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68" y="5051793"/>
            <a:ext cx="2201664" cy="16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come up with a generator g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/>
              <p:nvPr/>
            </p:nvSpPr>
            <p:spPr>
              <a:xfrm>
                <a:off x="683568" y="2008470"/>
                <a:ext cx="8208912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to come up with a generator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008470"/>
                <a:ext cx="8208912" cy="556434"/>
              </a:xfrm>
              <a:prstGeom prst="rect">
                <a:avLst/>
              </a:prstGeom>
              <a:blipFill>
                <a:blip r:embed="rId3"/>
                <a:stretch>
                  <a:fillRect l="-1235" t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/>
              <p:nvPr/>
            </p:nvSpPr>
            <p:spPr>
              <a:xfrm>
                <a:off x="1156411" y="2705144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(1) </a:t>
                </a:r>
                <a:r>
                  <a:rPr lang="en-US" sz="2800" b="1" dirty="0"/>
                  <a:t>There are lots of generators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fraction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</a:t>
                </a:r>
                <a:r>
                  <a:rPr lang="en-US" sz="2800" dirty="0"/>
                  <a:t>numbers are prime.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1" y="2705144"/>
                <a:ext cx="8208912" cy="954107"/>
              </a:xfrm>
              <a:prstGeom prst="rect">
                <a:avLst/>
              </a:prstGeom>
              <a:blipFill>
                <a:blip r:embed="rId4"/>
                <a:stretch>
                  <a:fillRect l="-1546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/>
              <p:nvPr/>
            </p:nvSpPr>
            <p:spPr>
              <a:xfrm>
                <a:off x="1187624" y="3769876"/>
                <a:ext cx="82089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(2) </a:t>
                </a:r>
                <a:r>
                  <a:rPr lang="en-US" sz="2800" b="1" dirty="0"/>
                  <a:t>Testing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is a generator</a:t>
                </a:r>
                <a:r>
                  <a:rPr lang="en-US" sz="2800" dirty="0"/>
                  <a:t>: 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69876"/>
                <a:ext cx="8208912" cy="523220"/>
              </a:xfrm>
              <a:prstGeom prst="rect">
                <a:avLst/>
              </a:prstGeom>
              <a:blipFill>
                <a:blip r:embed="rId5"/>
                <a:stretch>
                  <a:fillRect l="-154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4B2A16-A9A4-908E-AAB9-D9874A540919}"/>
                  </a:ext>
                </a:extLst>
              </p:cNvPr>
              <p:cNvSpPr/>
              <p:nvPr/>
            </p:nvSpPr>
            <p:spPr>
              <a:xfrm>
                <a:off x="683568" y="1288390"/>
                <a:ext cx="7212167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p is prime,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is cyclic (so generators exist).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4B2A16-A9A4-908E-AAB9-D9874A54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88390"/>
                <a:ext cx="7212167" cy="556434"/>
              </a:xfrm>
              <a:prstGeom prst="rect">
                <a:avLst/>
              </a:prstGeom>
              <a:blipFill>
                <a:blip r:embed="rId6"/>
                <a:stretch>
                  <a:fillRect l="-1406" t="-8889" r="-87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F608A9-4A94-FD20-67B1-54E7C65FF85F}"/>
                  </a:ext>
                </a:extLst>
              </p:cNvPr>
              <p:cNvSpPr/>
              <p:nvPr/>
            </p:nvSpPr>
            <p:spPr>
              <a:xfrm>
                <a:off x="1152927" y="4581128"/>
                <a:ext cx="7523529" cy="1436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Theorem</a:t>
                </a:r>
                <a:r>
                  <a:rPr lang="en-US" sz="2800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be the prime factors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. Then, g is a generator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if and only if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−1)/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F608A9-4A94-FD20-67B1-54E7C65FF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27" y="4581128"/>
                <a:ext cx="7523529" cy="1436099"/>
              </a:xfrm>
              <a:prstGeom prst="rect">
                <a:avLst/>
              </a:prstGeom>
              <a:blipFill>
                <a:blip r:embed="rId7"/>
                <a:stretch>
                  <a:fillRect l="-1684" t="-4386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8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DCDFE73-D3B3-B6E8-56D7-7B568BBA8E2B}"/>
              </a:ext>
            </a:extLst>
          </p:cNvPr>
          <p:cNvSpPr/>
          <p:nvPr/>
        </p:nvSpPr>
        <p:spPr>
          <a:xfrm>
            <a:off x="449288" y="2996952"/>
            <a:ext cx="8515200" cy="2502911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07504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idea: Parsimony in Guessing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6CC8F2-1039-C796-B4CE-C4AB05156130}"/>
                  </a:ext>
                </a:extLst>
              </p:cNvPr>
              <p:cNvSpPr/>
              <p:nvPr/>
            </p:nvSpPr>
            <p:spPr>
              <a:xfrm>
                <a:off x="449288" y="1040689"/>
                <a:ext cx="8515200" cy="885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Pick random “seed vectors”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sub>
                    </m:sSub>
                  </m:oMath>
                </a14:m>
                <a:r>
                  <a:rPr lang="en-US" sz="2400" dirty="0"/>
                  <a:t>, and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guess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all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76CC8F2-1039-C796-B4CE-C4AB05156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88" y="1040689"/>
                <a:ext cx="8515200" cy="885435"/>
              </a:xfrm>
              <a:prstGeom prst="rect">
                <a:avLst/>
              </a:prstGeom>
              <a:blipFill>
                <a:blip r:embed="rId3"/>
                <a:stretch>
                  <a:fillRect l="-1190" t="-2857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F7587-FC4F-7EB5-A87C-1DE88D806263}"/>
                  </a:ext>
                </a:extLst>
              </p:cNvPr>
              <p:cNvSpPr/>
              <p:nvPr/>
            </p:nvSpPr>
            <p:spPr>
              <a:xfrm>
                <a:off x="449288" y="1916832"/>
                <a:ext cx="8694712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probability that all guesses are correct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e>
                            </m:func>
                          </m:sup>
                        </m:sSup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=1/(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400" dirty="0"/>
                  <a:t> which is not bad.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70F7587-FC4F-7EB5-A87C-1DE88D8062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288" y="1916832"/>
                <a:ext cx="8694712" cy="983218"/>
              </a:xfrm>
              <a:prstGeom prst="rect">
                <a:avLst/>
              </a:prstGeom>
              <a:blipFill>
                <a:blip r:embed="rId4"/>
                <a:stretch>
                  <a:fillRect l="-1168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E860FC-1337-C3E5-B033-D30AA4B70CAD}"/>
                  </a:ext>
                </a:extLst>
              </p:cNvPr>
              <p:cNvSpPr/>
              <p:nvPr/>
            </p:nvSpPr>
            <p:spPr>
              <a:xfrm>
                <a:off x="471718" y="3072536"/>
                <a:ext cx="837118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From the seed vectors, generate many more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0000FF"/>
                    </a:solidFill>
                  </a:rPr>
                  <a:t>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denote all possible non-empty subsets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{1,2,…,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+1)}.</m:t>
                        </m:r>
                      </m:e>
                    </m:func>
                  </m:oMath>
                </a14:m>
                <a:r>
                  <a:rPr lang="en-US" sz="2400" dirty="0"/>
                  <a:t> We will let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0E860FC-1337-C3E5-B033-D30AA4B70C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18" y="3072536"/>
                <a:ext cx="8371184" cy="1569660"/>
              </a:xfrm>
              <a:prstGeom prst="rect">
                <a:avLst/>
              </a:prstGeom>
              <a:blipFill>
                <a:blip r:embed="rId5"/>
                <a:stretch>
                  <a:fillRect l="-1059" t="-1600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51004-86A5-6CBE-ED44-752D1E2E3054}"/>
                  </a:ext>
                </a:extLst>
              </p:cNvPr>
              <p:cNvSpPr txBox="1"/>
              <p:nvPr/>
            </p:nvSpPr>
            <p:spPr>
              <a:xfrm>
                <a:off x="1043608" y="4792954"/>
                <a:ext cx="7416824" cy="565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       and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e>
                      <m:sub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B51004-86A5-6CBE-ED44-752D1E2E3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792954"/>
                <a:ext cx="7416824" cy="565283"/>
              </a:xfrm>
              <a:prstGeom prst="rect">
                <a:avLst/>
              </a:prstGeom>
              <a:blipFill>
                <a:blip r:embed="rId6"/>
                <a:stretch>
                  <a:fillRect t="-888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5755E-4C9F-0F6A-0CD0-7E92083BCB7B}"/>
                  </a:ext>
                </a:extLst>
              </p:cNvPr>
              <p:cNvSpPr/>
              <p:nvPr/>
            </p:nvSpPr>
            <p:spPr>
              <a:xfrm>
                <a:off x="475565" y="5730768"/>
                <a:ext cx="8371184" cy="866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Key Observation:  </a:t>
                </a:r>
                <a:r>
                  <a:rPr lang="en-US" sz="2400" dirty="0"/>
                  <a:t>If the guesses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+1)</m:t>
                            </m:r>
                          </m:e>
                        </m:func>
                      </m:sub>
                    </m:sSub>
                  </m:oMath>
                </a14:m>
                <a:r>
                  <a:rPr lang="en-US" sz="2400" dirty="0"/>
                  <a:t> are all correct, then so are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EF5755E-4C9F-0F6A-0CD0-7E92083BCB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65" y="5730768"/>
                <a:ext cx="8371184" cy="866584"/>
              </a:xfrm>
              <a:prstGeom prst="rect">
                <a:avLst/>
              </a:prstGeom>
              <a:blipFill>
                <a:blip r:embed="rId7"/>
                <a:stretch>
                  <a:fillRect l="-1212" t="-4348" b="-14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9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4" grpId="0"/>
      <p:bldP spid="5" grpId="0"/>
      <p:bldP spid="7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 Summarize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BAA4F-9052-5432-D025-05BC41D44C2D}"/>
              </a:ext>
            </a:extLst>
          </p:cNvPr>
          <p:cNvSpPr/>
          <p:nvPr/>
        </p:nvSpPr>
        <p:spPr>
          <a:xfrm>
            <a:off x="683568" y="1288390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Pick a random prime p </a:t>
            </a:r>
            <a:r>
              <a:rPr lang="en-US" sz="2800" i="1" dirty="0"/>
              <a:t>together with </a:t>
            </a:r>
            <a:r>
              <a:rPr lang="en-US" sz="2800" dirty="0"/>
              <a:t>its prime factorization (Adam Kalai 2000 paper)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67AB5-EBE8-47BA-5950-B897F2431E4C}"/>
              </a:ext>
            </a:extLst>
          </p:cNvPr>
          <p:cNvSpPr/>
          <p:nvPr/>
        </p:nvSpPr>
        <p:spPr>
          <a:xfrm>
            <a:off x="695690" y="5445224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Another, more commonly used method, in the next lecture.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648E48-0035-DD0F-D735-C3096821EC99}"/>
                  </a:ext>
                </a:extLst>
              </p:cNvPr>
              <p:cNvSpPr/>
              <p:nvPr/>
            </p:nvSpPr>
            <p:spPr>
              <a:xfrm>
                <a:off x="730805" y="2474893"/>
                <a:ext cx="8208912" cy="987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Pick a random element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and test if it is a generator (using theorem from last slide).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648E48-0035-DD0F-D735-C3096821E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5" y="2474893"/>
                <a:ext cx="8208912" cy="987322"/>
              </a:xfrm>
              <a:prstGeom prst="rect">
                <a:avLst/>
              </a:prstGeom>
              <a:blipFill>
                <a:blip r:embed="rId3"/>
                <a:stretch>
                  <a:fillRect l="-1391" t="-5063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9E9674D-6DFC-2A4E-78B1-E9F90FD84F73}"/>
              </a:ext>
            </a:extLst>
          </p:cNvPr>
          <p:cNvSpPr/>
          <p:nvPr/>
        </p:nvSpPr>
        <p:spPr>
          <a:xfrm>
            <a:off x="702241" y="3807693"/>
            <a:ext cx="8208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Continue this process until you hit a generator. The density of generators is large enough that this will converge in expected poly(log p) time.</a:t>
            </a:r>
          </a:p>
        </p:txBody>
      </p:sp>
    </p:spTree>
    <p:extLst>
      <p:ext uri="{BB962C8B-B14F-4D97-AF65-F5344CB8AC3E}">
        <p14:creationId xmlns:p14="http://schemas.microsoft.com/office/powerpoint/2010/main" val="20036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15516" y="2564904"/>
            <a:ext cx="8712968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Next Lecture: More on Diffie-Hellman Key Exchange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0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C705AD-670C-F845-A33C-656904B8D059}"/>
              </a:ext>
            </a:extLst>
          </p:cNvPr>
          <p:cNvSpPr/>
          <p:nvPr/>
        </p:nvSpPr>
        <p:spPr>
          <a:xfrm>
            <a:off x="539552" y="1444079"/>
            <a:ext cx="8209856" cy="4577209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/>
              <p:nvPr/>
            </p:nvSpPr>
            <p:spPr>
              <a:xfrm>
                <a:off x="1306452" y="4181871"/>
                <a:ext cx="7211980" cy="885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Ask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/>
                  <a:t> to tells us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. XOR P’s reply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to get a guess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8E8B289-36AE-254F-B680-8454C5A1EE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452" y="4181871"/>
                <a:ext cx="7211980" cy="885435"/>
              </a:xfrm>
              <a:prstGeom prst="rect">
                <a:avLst/>
              </a:prstGeom>
              <a:blipFill>
                <a:blip r:embed="rId3"/>
                <a:stretch>
                  <a:fillRect l="-1230" t="-1429" r="-879" b="-1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/>
              <p:nvPr/>
            </p:nvSpPr>
            <p:spPr>
              <a:xfrm>
                <a:off x="987497" y="3557508"/>
                <a:ext cx="7977935" cy="5915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𝐎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d>
                              <m:dPr>
                                <m:ctrlP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times: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2BE46F-98FC-024B-9E2D-B7AF66DAF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497" y="3557508"/>
                <a:ext cx="7977935" cy="591572"/>
              </a:xfrm>
              <a:prstGeom prst="rect">
                <a:avLst/>
              </a:prstGeom>
              <a:blipFill>
                <a:blip r:embed="rId4"/>
                <a:stretch>
                  <a:fillRect l="-111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/>
              <p:nvPr/>
            </p:nvSpPr>
            <p:spPr>
              <a:xfrm>
                <a:off x="972544" y="5055567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Compute the majority of all such guesses and set the bit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616CD11-D5F9-8F45-874A-386AFB917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4" y="5055567"/>
                <a:ext cx="7977935" cy="461665"/>
              </a:xfrm>
              <a:prstGeom prst="rect">
                <a:avLst/>
              </a:prstGeom>
              <a:blipFill>
                <a:blip r:embed="rId5"/>
                <a:stretch>
                  <a:fillRect l="-1113" t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/>
              <p:nvPr/>
            </p:nvSpPr>
            <p:spPr>
              <a:xfrm>
                <a:off x="564160" y="3168718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Repeat for each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400" dirty="0"/>
                  <a:t>: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7C19F81-E1B0-F544-9C1A-609F11982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60" y="3168718"/>
                <a:ext cx="7977935" cy="461665"/>
              </a:xfrm>
              <a:prstGeom prst="rect">
                <a:avLst/>
              </a:prstGeom>
              <a:blipFill>
                <a:blip r:embed="rId6"/>
                <a:stretch>
                  <a:fillRect l="-1272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/>
              <p:nvPr/>
            </p:nvSpPr>
            <p:spPr>
              <a:xfrm>
                <a:off x="555449" y="5559623"/>
                <a:ext cx="797793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Output the concatenation of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FEE74DC-CA5D-B646-8FB9-FCD8C8404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49" y="5559623"/>
                <a:ext cx="7977935" cy="461665"/>
              </a:xfrm>
              <a:prstGeom prst="rect">
                <a:avLst/>
              </a:prstGeom>
              <a:blipFill>
                <a:blip r:embed="rId7"/>
                <a:stretch>
                  <a:fillRect l="-111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ubtitle 1">
            <a:extLst>
              <a:ext uri="{FF2B5EF4-FFF2-40B4-BE49-F238E27FC236}">
                <a16:creationId xmlns:a16="http://schemas.microsoft.com/office/drawing/2014/main" id="{48BEF62A-4F2E-482D-8DED-52992330B442}"/>
              </a:ext>
            </a:extLst>
          </p:cNvPr>
          <p:cNvSpPr txBox="1">
            <a:spLocks/>
          </p:cNvSpPr>
          <p:nvPr/>
        </p:nvSpPr>
        <p:spPr>
          <a:xfrm>
            <a:off x="20543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OWF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D850EA-7D7C-46CD-B9AC-372F25279073}"/>
                  </a:ext>
                </a:extLst>
              </p:cNvPr>
              <p:cNvSpPr/>
              <p:nvPr/>
            </p:nvSpPr>
            <p:spPr>
              <a:xfrm>
                <a:off x="655512" y="1594899"/>
                <a:ext cx="7977935" cy="497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Generate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and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2D850EA-7D7C-46CD-B9AC-372F25279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1594899"/>
                <a:ext cx="7977935" cy="497252"/>
              </a:xfrm>
              <a:prstGeom prst="rect">
                <a:avLst/>
              </a:prstGeom>
              <a:blipFill>
                <a:blip r:embed="rId8"/>
                <a:stretch>
                  <a:fillRect l="-1113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1DE61-BD0B-C60B-3002-55D3DB9ECFC8}"/>
                  </a:ext>
                </a:extLst>
              </p:cNvPr>
              <p:cNvSpPr/>
              <p:nvPr/>
            </p:nvSpPr>
            <p:spPr>
              <a:xfrm>
                <a:off x="612504" y="2170963"/>
                <a:ext cx="8209856" cy="8665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From them, 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and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2400" dirty="0"/>
                  <a:t> as in the previous slide.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061DE61-BD0B-C60B-3002-55D3DB9EC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04" y="2170963"/>
                <a:ext cx="8209856" cy="866584"/>
              </a:xfrm>
              <a:prstGeom prst="rect">
                <a:avLst/>
              </a:prstGeom>
              <a:blipFill>
                <a:blip r:embed="rId9"/>
                <a:stretch>
                  <a:fillRect l="-1236" t="-285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6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/>
              <p:nvPr/>
            </p:nvSpPr>
            <p:spPr>
              <a:xfrm>
                <a:off x="655512" y="1412776"/>
                <a:ext cx="8308976" cy="4972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Let’s condition on the guesses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+1)</m:t>
                        </m:r>
                      </m:sub>
                    </m:sSub>
                  </m:oMath>
                </a14:m>
                <a:r>
                  <a:rPr lang="en-US" sz="2400" dirty="0"/>
                  <a:t> being all correct.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1412776"/>
                <a:ext cx="8308976" cy="497252"/>
              </a:xfrm>
              <a:prstGeom prst="rect">
                <a:avLst/>
              </a:prstGeom>
              <a:blipFill>
                <a:blip r:embed="rId3"/>
                <a:stretch>
                  <a:fillRect l="-1067" t="-75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DDED6D-3C15-B0B5-BDBC-276E68415F1C}"/>
                  </a:ext>
                </a:extLst>
              </p:cNvPr>
              <p:cNvSpPr/>
              <p:nvPr/>
            </p:nvSpPr>
            <p:spPr>
              <a:xfrm>
                <a:off x="655512" y="2211668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The main issue</a:t>
                </a:r>
                <a:r>
                  <a:rPr lang="en-US" sz="2400" dirty="0"/>
                  <a:t>: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are not independent (can’t do Chernoff)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DDED6D-3C15-B0B5-BDBC-276E68415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2211668"/>
                <a:ext cx="8308976" cy="461665"/>
              </a:xfrm>
              <a:prstGeom prst="rect">
                <a:avLst/>
              </a:prstGeom>
              <a:blipFill>
                <a:blip r:embed="rId4"/>
                <a:stretch>
                  <a:fillRect l="-106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D86898-F2CD-1162-35C3-66734DF9B608}"/>
                  </a:ext>
                </a:extLst>
              </p:cNvPr>
              <p:cNvSpPr/>
              <p:nvPr/>
            </p:nvSpPr>
            <p:spPr>
              <a:xfrm>
                <a:off x="655512" y="2967335"/>
                <a:ext cx="830897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Key Observation</a:t>
                </a:r>
                <a:r>
                  <a:rPr lang="en-US" sz="2400" dirty="0"/>
                  <a:t>: 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0000FF"/>
                    </a:solidFill>
                  </a:rPr>
                  <a:t>are</a:t>
                </a:r>
                <a:r>
                  <a:rPr lang="en-US" sz="2400" dirty="0"/>
                  <a:t> pairwise independent.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D86898-F2CD-1162-35C3-66734DF9B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512" y="2967335"/>
                <a:ext cx="8308976" cy="461665"/>
              </a:xfrm>
              <a:prstGeom prst="rect">
                <a:avLst/>
              </a:prstGeom>
              <a:blipFill>
                <a:blip r:embed="rId5"/>
                <a:stretch>
                  <a:fillRect l="-106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C5638DEF-EFDE-8508-9276-A548C716711B}"/>
              </a:ext>
            </a:extLst>
          </p:cNvPr>
          <p:cNvSpPr/>
          <p:nvPr/>
        </p:nvSpPr>
        <p:spPr>
          <a:xfrm>
            <a:off x="2959768" y="3501008"/>
            <a:ext cx="4492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Therefore, can apply Chebyshev!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38CBAA-13C5-002E-9A58-6C1A48DFBA93}"/>
              </a:ext>
            </a:extLst>
          </p:cNvPr>
          <p:cNvSpPr/>
          <p:nvPr/>
        </p:nvSpPr>
        <p:spPr>
          <a:xfrm>
            <a:off x="631103" y="5566427"/>
            <a:ext cx="70493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(We will prove this in a bit, but let’s assume it for now)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38A45-55DC-EE78-A3B2-9D51317EEDA8}"/>
                  </a:ext>
                </a:extLst>
              </p:cNvPr>
              <p:cNvSpPr txBox="1"/>
              <p:nvPr/>
            </p:nvSpPr>
            <p:spPr>
              <a:xfrm>
                <a:off x="673767" y="4509120"/>
                <a:ext cx="8470233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We will show </a:t>
                </a:r>
                <a:r>
                  <a:rPr lang="en-US" sz="2400" dirty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that  </a:t>
                </a: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≔ 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Inverter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succeeds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|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guesses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2400" dirty="0">
                        <a:solidFill>
                          <a:prstClr val="black"/>
                        </a:solidFill>
                      </a:rPr>
                      <m:t>correct</m:t>
                    </m:r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good</m:t>
                    </m:r>
                    <m: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0.98.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638A45-55DC-EE78-A3B2-9D51317EE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67" y="4509120"/>
                <a:ext cx="8470233" cy="830997"/>
              </a:xfrm>
              <a:prstGeom prst="rect">
                <a:avLst/>
              </a:prstGeom>
              <a:blipFill>
                <a:blip r:embed="rId6"/>
                <a:stretch>
                  <a:fillRect l="-1199" t="-6061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0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Finishing the proof (assuming p is large) 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8B37BD-2F3B-94A0-A291-AF5B90A3A85B}"/>
                  </a:ext>
                </a:extLst>
              </p:cNvPr>
              <p:cNvSpPr/>
              <p:nvPr/>
            </p:nvSpPr>
            <p:spPr>
              <a:xfrm>
                <a:off x="179512" y="1196752"/>
                <a:ext cx="8892480" cy="17715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Inverter succeeds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⁡[</m:t>
                    </m:r>
                  </m:oMath>
                </a14:m>
                <a:r>
                  <a:rPr lang="en-US" sz="2400" dirty="0"/>
                  <a:t>Inverter succeeds | all guesses correct, good x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all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guesses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correct</m:t>
                    </m:r>
                    <m:r>
                      <a:rPr lang="en-US" sz="24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24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Pr</a:t>
                </a:r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[good x]</a:t>
                </a:r>
                <a:endParaRPr lang="en-US" sz="2400" dirty="0"/>
              </a:p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</m:oMath>
                </a14:m>
                <a:endParaRPr lang="en-US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8B37BD-2F3B-94A0-A291-AF5B90A3A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196752"/>
                <a:ext cx="8892480" cy="1771511"/>
              </a:xfrm>
              <a:prstGeom prst="rect">
                <a:avLst/>
              </a:prstGeom>
              <a:blipFill>
                <a:blip r:embed="rId3"/>
                <a:stretch>
                  <a:fillRect l="-997" t="-2857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E7995F-4515-D2EF-7589-D0FDE41C0399}"/>
                  </a:ext>
                </a:extLst>
              </p:cNvPr>
              <p:cNvSpPr/>
              <p:nvPr/>
            </p:nvSpPr>
            <p:spPr>
              <a:xfrm>
                <a:off x="125760" y="3408187"/>
                <a:ext cx="8892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So, it suffices to show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large.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AE7995F-4515-D2EF-7589-D0FDE41C03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60" y="3408187"/>
                <a:ext cx="8892480" cy="461665"/>
              </a:xfrm>
              <a:prstGeom prst="rect">
                <a:avLst/>
              </a:prstGeom>
              <a:blipFill>
                <a:blip r:embed="rId4"/>
                <a:stretch>
                  <a:fillRect l="-1143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890E7B-D609-19B7-8C6F-7120DA2BBB38}"/>
                  </a:ext>
                </a:extLst>
              </p:cNvPr>
              <p:cNvSpPr/>
              <p:nvPr/>
            </p:nvSpPr>
            <p:spPr>
              <a:xfrm>
                <a:off x="142165" y="4139664"/>
                <a:ext cx="8892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will now show that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≥0.98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, so we are done.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F890E7B-D609-19B7-8C6F-7120DA2BB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65" y="4139664"/>
                <a:ext cx="8892480" cy="461665"/>
              </a:xfrm>
              <a:prstGeom prst="rect">
                <a:avLst/>
              </a:prstGeom>
              <a:blipFill>
                <a:blip r:embed="rId5"/>
                <a:stretch>
                  <a:fillRect l="-1141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ED4B58BC-D7CB-1EFB-5DE6-658CC862D629}"/>
              </a:ext>
            </a:extLst>
          </p:cNvPr>
          <p:cNvSpPr/>
          <p:nvPr/>
        </p:nvSpPr>
        <p:spPr>
          <a:xfrm>
            <a:off x="8553491" y="4219314"/>
            <a:ext cx="360040" cy="382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CEFBB2-9D75-DB5A-CB0E-0F81D9E5D526}"/>
                  </a:ext>
                </a:extLst>
              </p:cNvPr>
              <p:cNvSpPr/>
              <p:nvPr/>
            </p:nvSpPr>
            <p:spPr>
              <a:xfrm>
                <a:off x="179512" y="5376607"/>
                <a:ext cx="889248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Can also make the success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by enumerating over all the “guesses”.  Each guess results in a supposed inverse, but we can check which of them is the actual inverse!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CEFBB2-9D75-DB5A-CB0E-0F81D9E5D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76607"/>
                <a:ext cx="8892480" cy="1200329"/>
              </a:xfrm>
              <a:prstGeom prst="rect">
                <a:avLst/>
              </a:prstGeom>
              <a:blipFill>
                <a:blip r:embed="rId6"/>
                <a:stretch>
                  <a:fillRect l="-997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66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260648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Analysis of the Inverter: Estimating p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/>
              <p:nvPr/>
            </p:nvSpPr>
            <p:spPr>
              <a:xfrm>
                <a:off x="539552" y="1412776"/>
                <a:ext cx="8308976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probability that a single iteration of the inner loop gives the correct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is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+1/2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27FEC9D-C470-A420-794B-00DB5FD69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412776"/>
                <a:ext cx="8308976" cy="983218"/>
              </a:xfrm>
              <a:prstGeom prst="rect">
                <a:avLst/>
              </a:prstGeom>
              <a:blipFill>
                <a:blip r:embed="rId3"/>
                <a:stretch>
                  <a:fillRect l="-1069" t="-5128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B619B4-3837-FF79-2962-A708E0398422}"/>
                  </a:ext>
                </a:extLst>
              </p:cNvPr>
              <p:cNvSpPr/>
              <p:nvPr/>
            </p:nvSpPr>
            <p:spPr>
              <a:xfrm>
                <a:off x="539552" y="2607295"/>
                <a:ext cx="8784976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Let this be the good 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(for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iteration of the inner loop).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B619B4-3837-FF79-2962-A708E03984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607295"/>
                <a:ext cx="8784976" cy="468205"/>
              </a:xfrm>
              <a:prstGeom prst="rect">
                <a:avLst/>
              </a:prstGeom>
              <a:blipFill>
                <a:blip r:embed="rId4"/>
                <a:stretch>
                  <a:fillRect l="-1010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D07C75-80C5-6B7B-A1D5-241DD80C639C}"/>
                  </a:ext>
                </a:extLst>
              </p:cNvPr>
              <p:cNvSpPr/>
              <p:nvPr/>
            </p:nvSpPr>
            <p:spPr>
              <a:xfrm>
                <a:off x="539552" y="3329628"/>
                <a:ext cx="8308976" cy="953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majority decision is correct if the number of events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that occur is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9D07C75-80C5-6B7B-A1D5-241DD80C63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329628"/>
                <a:ext cx="8308976" cy="953915"/>
              </a:xfrm>
              <a:prstGeom prst="rect">
                <a:avLst/>
              </a:prstGeom>
              <a:blipFill>
                <a:blip r:embed="rId5"/>
                <a:stretch>
                  <a:fillRect l="-1069" t="-3947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/>
              <p:nvPr/>
            </p:nvSpPr>
            <p:spPr>
              <a:xfrm>
                <a:off x="539552" y="4581128"/>
                <a:ext cx="8308976" cy="10257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expected number of events that occur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50 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+50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1248972-B680-BD83-FFF5-EFEF49619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581128"/>
                <a:ext cx="8308976" cy="1025794"/>
              </a:xfrm>
              <a:prstGeom prst="rect">
                <a:avLst/>
              </a:prstGeom>
              <a:blipFill>
                <a:blip r:embed="rId6"/>
                <a:stretch>
                  <a:fillRect l="-1069" t="-487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/>
              <p:nvPr/>
            </p:nvSpPr>
            <p:spPr>
              <a:xfrm>
                <a:off x="551747" y="5733079"/>
                <a:ext cx="8308976" cy="10082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The variance is</a:t>
                </a:r>
              </a:p>
              <a:p>
                <a:r>
                  <a:rPr lang="en-US" sz="2400" dirty="0"/>
                  <a:t>	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∙10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09B9A4-01C9-1306-ABEC-C98FE3244C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47" y="5733079"/>
                <a:ext cx="8308976" cy="1008289"/>
              </a:xfrm>
              <a:prstGeom prst="rect">
                <a:avLst/>
              </a:prstGeom>
              <a:blipFill>
                <a:blip r:embed="rId7"/>
                <a:stretch>
                  <a:fillRect l="-1069" t="-5000" b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19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44976</TotalTime>
  <Words>3395</Words>
  <Application>Microsoft Macintosh PowerPoint</Application>
  <PresentationFormat>On-screen Show (4:3)</PresentationFormat>
  <Paragraphs>383</Paragraphs>
  <Slides>51</Slides>
  <Notes>51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American Typewriter</vt:lpstr>
      <vt:lpstr>Arial</vt:lpstr>
      <vt:lpstr>Calibri</vt:lpstr>
      <vt:lpstr>Cambria Math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1120</cp:revision>
  <dcterms:created xsi:type="dcterms:W3CDTF">2014-03-14T23:52:55Z</dcterms:created>
  <dcterms:modified xsi:type="dcterms:W3CDTF">2023-09-27T14:18:21Z</dcterms:modified>
</cp:coreProperties>
</file>